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8"/>
  </p:notesMasterIdLst>
  <p:sldIdLst>
    <p:sldId id="268" r:id="rId3"/>
    <p:sldId id="259" r:id="rId4"/>
    <p:sldId id="275" r:id="rId5"/>
    <p:sldId id="276" r:id="rId6"/>
    <p:sldId id="277" r:id="rId7"/>
    <p:sldId id="278" r:id="rId8"/>
    <p:sldId id="274" r:id="rId9"/>
    <p:sldId id="286" r:id="rId10"/>
    <p:sldId id="291" r:id="rId11"/>
    <p:sldId id="273" r:id="rId12"/>
    <p:sldId id="285" r:id="rId13"/>
    <p:sldId id="283" r:id="rId14"/>
    <p:sldId id="292" r:id="rId15"/>
    <p:sldId id="298" r:id="rId16"/>
    <p:sldId id="296" r:id="rId17"/>
    <p:sldId id="294" r:id="rId19"/>
    <p:sldId id="301" r:id="rId20"/>
    <p:sldId id="297" r:id="rId21"/>
    <p:sldId id="284" r:id="rId22"/>
    <p:sldId id="289" r:id="rId23"/>
    <p:sldId id="290" r:id="rId24"/>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panose="020B0604020202020204" pitchFamily="34" charset="0"/>
        <a:ea typeface="MS PGothic" charset="0"/>
        <a:cs typeface="MS PGothic" charset="0"/>
      </a:defRPr>
    </a:lvl1pPr>
    <a:lvl2pPr marL="457200" algn="l" defTabSz="457200" rtl="0" fontAlgn="base">
      <a:spcBef>
        <a:spcPct val="0"/>
      </a:spcBef>
      <a:spcAft>
        <a:spcPct val="0"/>
      </a:spcAft>
      <a:defRPr kern="1200">
        <a:solidFill>
          <a:schemeClr val="tx1"/>
        </a:solidFill>
        <a:latin typeface="Arial" panose="020B0604020202020204" pitchFamily="34" charset="0"/>
        <a:ea typeface="MS PGothic" charset="0"/>
        <a:cs typeface="MS PGothic" charset="0"/>
      </a:defRPr>
    </a:lvl2pPr>
    <a:lvl3pPr marL="914400" algn="l" defTabSz="457200" rtl="0" fontAlgn="base">
      <a:spcBef>
        <a:spcPct val="0"/>
      </a:spcBef>
      <a:spcAft>
        <a:spcPct val="0"/>
      </a:spcAft>
      <a:defRPr kern="1200">
        <a:solidFill>
          <a:schemeClr val="tx1"/>
        </a:solidFill>
        <a:latin typeface="Arial" panose="020B0604020202020204" pitchFamily="34" charset="0"/>
        <a:ea typeface="MS PGothic" charset="0"/>
        <a:cs typeface="MS PGothic" charset="0"/>
      </a:defRPr>
    </a:lvl3pPr>
    <a:lvl4pPr marL="1371600" algn="l" defTabSz="457200" rtl="0" fontAlgn="base">
      <a:spcBef>
        <a:spcPct val="0"/>
      </a:spcBef>
      <a:spcAft>
        <a:spcPct val="0"/>
      </a:spcAft>
      <a:defRPr kern="1200">
        <a:solidFill>
          <a:schemeClr val="tx1"/>
        </a:solidFill>
        <a:latin typeface="Arial" panose="020B0604020202020204" pitchFamily="34" charset="0"/>
        <a:ea typeface="MS PGothic" charset="0"/>
        <a:cs typeface="MS PGothic" charset="0"/>
      </a:defRPr>
    </a:lvl4pPr>
    <a:lvl5pPr marL="1828800" algn="l" defTabSz="457200" rtl="0" fontAlgn="base">
      <a:spcBef>
        <a:spcPct val="0"/>
      </a:spcBef>
      <a:spcAft>
        <a:spcPct val="0"/>
      </a:spcAft>
      <a:defRPr kern="1200">
        <a:solidFill>
          <a:schemeClr val="tx1"/>
        </a:solidFill>
        <a:latin typeface="Arial" panose="020B0604020202020204" pitchFamily="34" charset="0"/>
        <a:ea typeface="MS PGothic" charset="0"/>
        <a:cs typeface="MS PGothic" charset="0"/>
      </a:defRPr>
    </a:lvl5pPr>
    <a:lvl6pPr marL="2286000" algn="l" defTabSz="457200" rtl="0" eaLnBrk="1" latinLnBrk="0" hangingPunct="1">
      <a:defRPr kern="1200">
        <a:solidFill>
          <a:schemeClr val="tx1"/>
        </a:solidFill>
        <a:latin typeface="Arial" panose="020B0604020202020204" pitchFamily="34" charset="0"/>
        <a:ea typeface="MS PGothic" charset="0"/>
        <a:cs typeface="MS PGothic" charset="0"/>
      </a:defRPr>
    </a:lvl6pPr>
    <a:lvl7pPr marL="2743200" algn="l" defTabSz="457200" rtl="0" eaLnBrk="1" latinLnBrk="0" hangingPunct="1">
      <a:defRPr kern="1200">
        <a:solidFill>
          <a:schemeClr val="tx1"/>
        </a:solidFill>
        <a:latin typeface="Arial" panose="020B0604020202020204" pitchFamily="34" charset="0"/>
        <a:ea typeface="MS PGothic" charset="0"/>
        <a:cs typeface="MS PGothic" charset="0"/>
      </a:defRPr>
    </a:lvl7pPr>
    <a:lvl8pPr marL="3200400" algn="l" defTabSz="457200" rtl="0" eaLnBrk="1" latinLnBrk="0" hangingPunct="1">
      <a:defRPr kern="1200">
        <a:solidFill>
          <a:schemeClr val="tx1"/>
        </a:solidFill>
        <a:latin typeface="Arial" panose="020B0604020202020204" pitchFamily="34" charset="0"/>
        <a:ea typeface="MS PGothic" charset="0"/>
        <a:cs typeface="MS PGothic" charset="0"/>
      </a:defRPr>
    </a:lvl8pPr>
    <a:lvl9pPr marL="3657600" algn="l" defTabSz="457200" rtl="0" eaLnBrk="1" latinLnBrk="0" hangingPunct="1">
      <a:defRPr kern="1200">
        <a:solidFill>
          <a:schemeClr val="tx1"/>
        </a:solidFill>
        <a:latin typeface="Arial" panose="020B0604020202020204" pitchFamily="34" charset="0"/>
        <a:ea typeface="MS PGothic" charset="0"/>
        <a:cs typeface="MS PGothic"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clrMru>
    <a:srgbClr val="E64626"/>
    <a:srgbClr val="424242"/>
    <a:srgbClr val="0148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41" autoAdjust="0"/>
    <p:restoredTop sz="99428" autoAdjust="0"/>
  </p:normalViewPr>
  <p:slideViewPr>
    <p:cSldViewPr snapToGrid="0" snapToObjects="1">
      <p:cViewPr varScale="1">
        <p:scale>
          <a:sx n="115" d="100"/>
          <a:sy n="115" d="100"/>
        </p:scale>
        <p:origin x="-456" y="-120"/>
      </p:cViewPr>
      <p:guideLst>
        <p:guide orient="horz" pos="2022"/>
        <p:guide pos="2880"/>
      </p:guideLst>
    </p:cSldViewPr>
  </p:slideViewPr>
  <p:notesTextViewPr>
    <p:cViewPr>
      <p:scale>
        <a:sx n="100" d="100"/>
        <a:sy n="100" d="100"/>
      </p:scale>
      <p:origin x="0" y="0"/>
    </p:cViewPr>
  </p:notesTextViewPr>
  <p:sorterViewPr>
    <p:cViewPr>
      <p:scale>
        <a:sx n="185" d="100"/>
        <a:sy n="18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notesMaster" Target="notesMasters/notesMaster1.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The results of such think aloud studies could also be validated in the WeChat Usability Questionnaire, as we can see, “Location Share”is one of the least used functionnality in WeChat that is related to communications, partially due to its poor usability. </a:t>
            </a:r>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5" Type="http://schemas.openxmlformats.org/officeDocument/2006/relationships/image" Target="../media/image4.jpeg"/><Relationship Id="rId4" Type="http://schemas.openxmlformats.org/officeDocument/2006/relationships/image" Target="../media/image3.jpeg"/><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Red option 1 (add own image)">
    <p:spTree>
      <p:nvGrpSpPr>
        <p:cNvPr id="1" name=""/>
        <p:cNvGrpSpPr/>
        <p:nvPr/>
      </p:nvGrpSpPr>
      <p:grpSpPr>
        <a:xfrm>
          <a:off x="0" y="0"/>
          <a:ext cx="0" cy="0"/>
          <a:chOff x="0" y="0"/>
          <a:chExt cx="0" cy="0"/>
        </a:xfrm>
      </p:grpSpPr>
      <p:pic>
        <p:nvPicPr>
          <p:cNvPr id="10" name="Picture 9"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Picture Placeholder 13"/>
          <p:cNvSpPr>
            <a:spLocks noGrp="1"/>
          </p:cNvSpPr>
          <p:nvPr>
            <p:ph type="pic" sz="quarter" idx="12" hasCustomPrompt="1"/>
          </p:nvPr>
        </p:nvSpPr>
        <p:spPr>
          <a:xfrm>
            <a:off x="4587875" y="0"/>
            <a:ext cx="4556125" cy="6858000"/>
          </a:xfrm>
          <a:solidFill>
            <a:schemeClr val="bg1">
              <a:lumMod val="85000"/>
            </a:schemeClr>
          </a:solidFill>
        </p:spPr>
        <p:txBody>
          <a:bodyPr anchor="ctr" anchorCtr="0"/>
          <a:lstStyle>
            <a:lvl1pPr marL="0" indent="0" algn="ctr">
              <a:buNone/>
              <a:defRPr/>
            </a:lvl1pPr>
          </a:lstStyle>
          <a:p>
            <a:pPr lvl="0"/>
            <a:r>
              <a:rPr lang="en-US" noProof="0" smtClean="0"/>
              <a:t>Drag picture to placeholder or click icon to add</a:t>
            </a:r>
            <a:endParaRPr lang="en-US" noProof="0" dirty="0"/>
          </a:p>
        </p:txBody>
      </p:sp>
      <p:sp>
        <p:nvSpPr>
          <p:cNvPr id="7"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dirty="0" smtClean="0"/>
              <a:t>Click to edit Master title style</a:t>
            </a:r>
            <a:endParaRPr lang="en-US" dirty="0"/>
          </a:p>
        </p:txBody>
      </p:sp>
      <p:sp>
        <p:nvSpPr>
          <p:cNvPr id="8"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White option 4">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Placeholder 4"/>
          <p:cNvPicPr>
            <a:picLocks noChangeAspect="1"/>
          </p:cNvPicPr>
          <p:nvPr/>
        </p:nvPicPr>
        <p:blipFill>
          <a:blip r:embed="rId2" cstate="screen"/>
          <a:srcRect/>
          <a:stretch>
            <a:fillRect/>
          </a:stretch>
        </p:blipFill>
        <p:spPr bwMode="auto">
          <a:xfrm>
            <a:off x="4645025" y="419100"/>
            <a:ext cx="4035425" cy="6016625"/>
          </a:xfrm>
          <a:prstGeom prst="rect">
            <a:avLst/>
          </a:prstGeom>
          <a:noFill/>
          <a:ln>
            <a:noFill/>
          </a:ln>
        </p:spPr>
      </p:pic>
      <p:pic>
        <p:nvPicPr>
          <p:cNvPr id="7" name="Picture 9" descr="USY_MB1_PMS_1_Colour_Standard_Logo.png"/>
          <p:cNvPicPr>
            <a:picLocks noChangeAspect="1"/>
          </p:cNvPicPr>
          <p:nvPr/>
        </p:nvPicPr>
        <p:blipFill>
          <a:blip r:embed="rId3" cstate="screen"/>
          <a:srcRect/>
          <a:stretch>
            <a:fillRect/>
          </a:stretch>
        </p:blipFill>
        <p:spPr bwMode="auto">
          <a:xfrm>
            <a:off x="454025" y="5905500"/>
            <a:ext cx="1536700" cy="530225"/>
          </a:xfrm>
          <a:prstGeom prst="rect">
            <a:avLst/>
          </a:prstGeom>
          <a:noFill/>
          <a:ln>
            <a:noFill/>
          </a:ln>
        </p:spPr>
      </p:pic>
      <p:sp>
        <p:nvSpPr>
          <p:cNvPr id="10" name="Title 8"/>
          <p:cNvSpPr>
            <a:spLocks noGrp="1"/>
          </p:cNvSpPr>
          <p:nvPr>
            <p:ph type="title"/>
          </p:nvPr>
        </p:nvSpPr>
        <p:spPr>
          <a:xfrm>
            <a:off x="381884" y="1797599"/>
            <a:ext cx="3948874" cy="1322972"/>
          </a:xfrm>
        </p:spPr>
        <p:txBody>
          <a:bodyPr anchor="t"/>
          <a:lstStyle>
            <a:lvl1pPr>
              <a:defRPr sz="2800">
                <a:solidFill>
                  <a:schemeClr val="accent1"/>
                </a:solidFill>
              </a:defRPr>
            </a:lvl1pPr>
          </a:lstStyle>
          <a:p>
            <a:r>
              <a:rPr lang="en-US" dirty="0" smtClean="0"/>
              <a:t>Click to edit Master title style</a:t>
            </a:r>
            <a:endParaRPr lang="en-US" dirty="0"/>
          </a:p>
        </p:txBody>
      </p:sp>
      <p:sp>
        <p:nvSpPr>
          <p:cNvPr id="11"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White option 5 (no image)">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7" descr="USY_MB1_PMS_1_Colour_Standard_Logo.png"/>
          <p:cNvPicPr>
            <a:picLocks noChangeAspect="1"/>
          </p:cNvPicPr>
          <p:nvPr/>
        </p:nvPicPr>
        <p:blipFill>
          <a:blip r:embed="rId2" cstate="screen"/>
          <a:srcRect/>
          <a:stretch>
            <a:fillRect/>
          </a:stretch>
        </p:blipFill>
        <p:spPr bwMode="auto">
          <a:xfrm>
            <a:off x="454025" y="5905500"/>
            <a:ext cx="1536700" cy="530225"/>
          </a:xfrm>
          <a:prstGeom prst="rect">
            <a:avLst/>
          </a:prstGeom>
          <a:noFill/>
          <a:ln>
            <a:noFill/>
          </a:ln>
        </p:spPr>
      </p:pic>
      <p:sp>
        <p:nvSpPr>
          <p:cNvPr id="10" name="Title 8"/>
          <p:cNvSpPr>
            <a:spLocks noGrp="1"/>
          </p:cNvSpPr>
          <p:nvPr>
            <p:ph type="title"/>
          </p:nvPr>
        </p:nvSpPr>
        <p:spPr>
          <a:xfrm>
            <a:off x="381884" y="1797599"/>
            <a:ext cx="3948874" cy="1322972"/>
          </a:xfrm>
        </p:spPr>
        <p:txBody>
          <a:bodyPr anchor="t"/>
          <a:lstStyle>
            <a:lvl1pPr>
              <a:defRPr sz="2800">
                <a:solidFill>
                  <a:schemeClr val="accent1"/>
                </a:solidFill>
              </a:defRPr>
            </a:lvl1pPr>
          </a:lstStyle>
          <a:p>
            <a:r>
              <a:rPr lang="en-US" dirty="0" smtClean="0"/>
              <a:t>Click to edit Master title style</a:t>
            </a:r>
            <a:endParaRPr lang="en-US" dirty="0"/>
          </a:p>
        </p:txBody>
      </p:sp>
      <p:sp>
        <p:nvSpPr>
          <p:cNvPr id="11"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lnSpc>
                <a:spcPct val="90000"/>
              </a:lnSpc>
              <a:defRPr/>
            </a:lvl1pPr>
            <a:lvl2pPr marL="742950" indent="-285750">
              <a:lnSpc>
                <a:spcPct val="90000"/>
              </a:lnSpc>
              <a:buFont typeface="Lucida Grande" panose="020B0600040502020204"/>
              <a:buChar char="–"/>
              <a:defRPr/>
            </a:lvl2pPr>
            <a:lvl3pPr>
              <a:lnSpc>
                <a:spcPct val="90000"/>
              </a:lnSpc>
              <a:defRPr/>
            </a:lvl3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itle and Two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457200" y="1359925"/>
            <a:ext cx="4038600" cy="4525963"/>
          </a:xfrm>
        </p:spPr>
        <p:txBody>
          <a:bodyPr>
            <a:normAutofit/>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p:txBody>
      </p:sp>
      <p:sp>
        <p:nvSpPr>
          <p:cNvPr id="4" name="Content Placeholder 3"/>
          <p:cNvSpPr>
            <a:spLocks noGrp="1"/>
          </p:cNvSpPr>
          <p:nvPr>
            <p:ph sz="half" idx="2"/>
          </p:nvPr>
        </p:nvSpPr>
        <p:spPr>
          <a:xfrm>
            <a:off x="4648200" y="1359925"/>
            <a:ext cx="4038600" cy="4525963"/>
          </a:xfrm>
        </p:spPr>
        <p:txBody>
          <a:bodyPr>
            <a:normAutofit/>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9" name="Text Placeholder 7"/>
          <p:cNvSpPr>
            <a:spLocks noGrp="1"/>
          </p:cNvSpPr>
          <p:nvPr>
            <p:ph type="body" sz="quarter" idx="12"/>
          </p:nvPr>
        </p:nvSpPr>
        <p:spPr>
          <a:xfrm>
            <a:off x="457200" y="5491163"/>
            <a:ext cx="4038600" cy="537602"/>
          </a:xfrm>
        </p:spPr>
        <p:txBody>
          <a:bodyPr lIns="0" tIns="72000" rIns="72000">
            <a:noAutofit/>
          </a:bodyPr>
          <a:lstStyle>
            <a:lvl1pPr marL="0" marR="0" indent="0" algn="l" defTabSz="457200" rtl="0" eaLnBrk="1" fontAlgn="auto" latinLnBrk="0" hangingPunct="1">
              <a:lnSpc>
                <a:spcPct val="100000"/>
              </a:lnSpc>
              <a:spcBef>
                <a:spcPct val="20000"/>
              </a:spcBef>
              <a:spcAft>
                <a:spcPts val="0"/>
              </a:spcAft>
              <a:buClrTx/>
              <a:buSzTx/>
              <a:buFont typeface="Lucida Grande" panose="020B0600040502020204"/>
              <a:buNone/>
              <a:defRPr sz="1100"/>
            </a:lvl1pPr>
            <a:lvl2pPr>
              <a:defRPr sz="1100"/>
            </a:lvl2pPr>
            <a:lvl3pPr>
              <a:defRPr sz="1100"/>
            </a:lvl3pPr>
            <a:lvl4pPr>
              <a:defRPr sz="1100"/>
            </a:lvl4pPr>
            <a:lvl5pPr>
              <a:defRPr sz="1100"/>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p:txBody>
      </p:sp>
      <p:sp>
        <p:nvSpPr>
          <p:cNvPr id="6" name="Picture Placeholder 5"/>
          <p:cNvSpPr>
            <a:spLocks noGrp="1"/>
          </p:cNvSpPr>
          <p:nvPr>
            <p:ph type="pic" sz="quarter" idx="10" hasCustomPrompt="1"/>
          </p:nvPr>
        </p:nvSpPr>
        <p:spPr>
          <a:xfrm>
            <a:off x="457200" y="1360488"/>
            <a:ext cx="4038600" cy="4130394"/>
          </a:xfrm>
        </p:spPr>
        <p:txBody>
          <a:bodyPr/>
          <a:lstStyle>
            <a:lvl1pPr marL="0" indent="0">
              <a:buNone/>
              <a:defRPr/>
            </a:lvl1pPr>
          </a:lstStyle>
          <a:p>
            <a:pPr lvl="0"/>
            <a:r>
              <a:rPr lang="en-US" noProof="0" smtClean="0"/>
              <a:t>Drag picture to placeholder or click icon to add</a:t>
            </a:r>
            <a:endParaRPr lang="en-US" noProof="0" dirty="0"/>
          </a:p>
        </p:txBody>
      </p:sp>
      <p:sp>
        <p:nvSpPr>
          <p:cNvPr id="2" name="Title 1"/>
          <p:cNvSpPr>
            <a:spLocks noGrp="1"/>
          </p:cNvSpPr>
          <p:nvPr>
            <p:ph type="title"/>
          </p:nvPr>
        </p:nvSpPr>
        <p:spPr/>
        <p:txBody>
          <a:bodyPr/>
          <a:lstStyle>
            <a:lvl1pPr>
              <a:defRPr>
                <a:solidFill>
                  <a:schemeClr val="accent1"/>
                </a:solidFill>
              </a:defRPr>
            </a:lvl1pPr>
          </a:lstStyle>
          <a:p>
            <a:r>
              <a:rPr lang="en-US" smtClean="0"/>
              <a:t>Click to edit Master title style</a:t>
            </a:r>
            <a:endParaRPr lang="en-US" dirty="0"/>
          </a:p>
        </p:txBody>
      </p:sp>
      <p:sp>
        <p:nvSpPr>
          <p:cNvPr id="4" name="Content Placeholder 3"/>
          <p:cNvSpPr>
            <a:spLocks noGrp="1"/>
          </p:cNvSpPr>
          <p:nvPr>
            <p:ph sz="half" idx="2"/>
          </p:nvPr>
        </p:nvSpPr>
        <p:spPr>
          <a:xfrm>
            <a:off x="4648200" y="1359925"/>
            <a:ext cx="4038600" cy="4525963"/>
          </a:xfrm>
        </p:spPr>
        <p:txBody>
          <a:bodyPr>
            <a:normAutofit/>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5" name="Table Placeholder 4"/>
          <p:cNvSpPr>
            <a:spLocks noGrp="1"/>
          </p:cNvSpPr>
          <p:nvPr>
            <p:ph type="tbl" sz="quarter" idx="12" hasCustomPrompt="1"/>
          </p:nvPr>
        </p:nvSpPr>
        <p:spPr>
          <a:xfrm>
            <a:off x="457200" y="1360488"/>
            <a:ext cx="4038600" cy="4130675"/>
          </a:xfrm>
        </p:spPr>
        <p:txBody>
          <a:bodyPr/>
          <a:lstStyle>
            <a:lvl1pPr marL="0" indent="0">
              <a:buNone/>
              <a:defRPr/>
            </a:lvl1pPr>
          </a:lstStyle>
          <a:p>
            <a:pPr lvl="0"/>
            <a:r>
              <a:rPr lang="en-US" noProof="0" smtClean="0"/>
              <a:t>Click icon to add table</a:t>
            </a:r>
            <a:endParaRPr lang="en-US" noProof="0" dirty="0"/>
          </a:p>
        </p:txBody>
      </p:sp>
      <p:sp>
        <p:nvSpPr>
          <p:cNvPr id="2" name="Title 1"/>
          <p:cNvSpPr>
            <a:spLocks noGrp="1"/>
          </p:cNvSpPr>
          <p:nvPr>
            <p:ph type="title"/>
          </p:nvPr>
        </p:nvSpPr>
        <p:spPr/>
        <p:txBody>
          <a:bodyPr/>
          <a:lstStyle>
            <a:lvl1pPr>
              <a:defRPr>
                <a:solidFill>
                  <a:schemeClr val="accent1"/>
                </a:solidFill>
              </a:defRPr>
            </a:lvl1pPr>
          </a:lstStyle>
          <a:p>
            <a:r>
              <a:rPr lang="en-US" smtClean="0"/>
              <a:t>Click to edit Master title style</a:t>
            </a:r>
            <a:endParaRPr lang="en-US" dirty="0"/>
          </a:p>
        </p:txBody>
      </p:sp>
      <p:sp>
        <p:nvSpPr>
          <p:cNvPr id="4" name="Content Placeholder 3"/>
          <p:cNvSpPr>
            <a:spLocks noGrp="1"/>
          </p:cNvSpPr>
          <p:nvPr>
            <p:ph sz="half" idx="2"/>
          </p:nvPr>
        </p:nvSpPr>
        <p:spPr>
          <a:xfrm>
            <a:off x="4648200" y="1359925"/>
            <a:ext cx="4038600" cy="4525963"/>
          </a:xfrm>
        </p:spPr>
        <p:txBody>
          <a:bodyPr>
            <a:normAutofit/>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p:txBody>
      </p:sp>
      <p:sp>
        <p:nvSpPr>
          <p:cNvPr id="8" name="Text Placeholder 7"/>
          <p:cNvSpPr>
            <a:spLocks noGrp="1"/>
          </p:cNvSpPr>
          <p:nvPr>
            <p:ph type="body" sz="quarter" idx="11"/>
          </p:nvPr>
        </p:nvSpPr>
        <p:spPr>
          <a:xfrm>
            <a:off x="457200" y="5491163"/>
            <a:ext cx="4038600" cy="537602"/>
          </a:xfrm>
        </p:spPr>
        <p:txBody>
          <a:bodyPr lIns="0" tIns="72000" rIns="72000">
            <a:noAutofit/>
          </a:bodyPr>
          <a:lstStyle>
            <a:lvl1pPr marL="0" marR="0" indent="0" algn="l" defTabSz="457200" rtl="0" eaLnBrk="1" fontAlgn="auto" latinLnBrk="0" hangingPunct="1">
              <a:lnSpc>
                <a:spcPct val="100000"/>
              </a:lnSpc>
              <a:spcBef>
                <a:spcPct val="20000"/>
              </a:spcBef>
              <a:spcAft>
                <a:spcPts val="0"/>
              </a:spcAft>
              <a:buClrTx/>
              <a:buSzTx/>
              <a:buFont typeface="Lucida Grande" panose="020B0600040502020204"/>
              <a:buNone/>
              <a:defRPr sz="1100"/>
            </a:lvl1pPr>
            <a:lvl2pPr>
              <a:defRPr sz="1100"/>
            </a:lvl2pPr>
            <a:lvl3pPr>
              <a:defRPr sz="1100"/>
            </a:lvl3pPr>
            <a:lvl4pPr>
              <a:defRPr sz="1100"/>
            </a:lvl4pPr>
            <a:lvl5pPr>
              <a:defRPr sz="1100"/>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ntent and Chart">
    <p:spTree>
      <p:nvGrpSpPr>
        <p:cNvPr id="1" name=""/>
        <p:cNvGrpSpPr/>
        <p:nvPr/>
      </p:nvGrpSpPr>
      <p:grpSpPr>
        <a:xfrm>
          <a:off x="0" y="0"/>
          <a:ext cx="0" cy="0"/>
          <a:chOff x="0" y="0"/>
          <a:chExt cx="0" cy="0"/>
        </a:xfrm>
      </p:grpSpPr>
      <p:sp>
        <p:nvSpPr>
          <p:cNvPr id="6" name="Chart Placeholder 5"/>
          <p:cNvSpPr>
            <a:spLocks noGrp="1"/>
          </p:cNvSpPr>
          <p:nvPr>
            <p:ph type="chart" sz="quarter" idx="13" hasCustomPrompt="1"/>
          </p:nvPr>
        </p:nvSpPr>
        <p:spPr>
          <a:xfrm>
            <a:off x="457200" y="1360488"/>
            <a:ext cx="4038600" cy="4130675"/>
          </a:xfrm>
        </p:spPr>
        <p:txBody>
          <a:bodyPr/>
          <a:lstStyle>
            <a:lvl1pPr marL="0" marR="0" indent="0" algn="l" defTabSz="457200" rtl="0" eaLnBrk="1" fontAlgn="auto" latinLnBrk="0" hangingPunct="1">
              <a:lnSpc>
                <a:spcPct val="100000"/>
              </a:lnSpc>
              <a:spcBef>
                <a:spcPct val="20000"/>
              </a:spcBef>
              <a:spcAft>
                <a:spcPts val="0"/>
              </a:spcAft>
              <a:buClrTx/>
              <a:buSzTx/>
              <a:buFont typeface="Lucida Grande" panose="020B0600040502020204"/>
              <a:buNone/>
              <a:defRPr/>
            </a:lvl1pPr>
          </a:lstStyle>
          <a:p>
            <a:pPr lvl="0"/>
            <a:r>
              <a:rPr lang="en-US" noProof="0" smtClean="0"/>
              <a:t>Click icon to add chart</a:t>
            </a:r>
            <a:endParaRPr lang="en-US" noProof="0" dirty="0"/>
          </a:p>
        </p:txBody>
      </p:sp>
      <p:sp>
        <p:nvSpPr>
          <p:cNvPr id="2" name="Title 1"/>
          <p:cNvSpPr>
            <a:spLocks noGrp="1"/>
          </p:cNvSpPr>
          <p:nvPr>
            <p:ph type="title"/>
          </p:nvPr>
        </p:nvSpPr>
        <p:spPr/>
        <p:txBody>
          <a:bodyPr/>
          <a:lstStyle>
            <a:lvl1pPr>
              <a:defRPr>
                <a:solidFill>
                  <a:schemeClr val="accent1"/>
                </a:solidFill>
              </a:defRPr>
            </a:lvl1pPr>
          </a:lstStyle>
          <a:p>
            <a:r>
              <a:rPr lang="en-US" smtClean="0"/>
              <a:t>Click to edit Master title style</a:t>
            </a:r>
            <a:endParaRPr lang="en-US" dirty="0"/>
          </a:p>
        </p:txBody>
      </p:sp>
      <p:sp>
        <p:nvSpPr>
          <p:cNvPr id="4" name="Content Placeholder 3"/>
          <p:cNvSpPr>
            <a:spLocks noGrp="1"/>
          </p:cNvSpPr>
          <p:nvPr>
            <p:ph sz="half" idx="2"/>
          </p:nvPr>
        </p:nvSpPr>
        <p:spPr>
          <a:xfrm>
            <a:off x="4648200" y="1359925"/>
            <a:ext cx="4038600" cy="4525963"/>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p:txBody>
      </p:sp>
      <p:sp>
        <p:nvSpPr>
          <p:cNvPr id="8" name="Text Placeholder 7"/>
          <p:cNvSpPr>
            <a:spLocks noGrp="1"/>
          </p:cNvSpPr>
          <p:nvPr>
            <p:ph type="body" sz="quarter" idx="11"/>
          </p:nvPr>
        </p:nvSpPr>
        <p:spPr>
          <a:xfrm>
            <a:off x="457200" y="5491163"/>
            <a:ext cx="4038600" cy="537602"/>
          </a:xfrm>
        </p:spPr>
        <p:txBody>
          <a:bodyPr lIns="0" tIns="72000" rIns="72000">
            <a:noAutofit/>
          </a:bodyPr>
          <a:lstStyle>
            <a:lvl1pPr marL="0" marR="0" indent="0" algn="l" defTabSz="457200" rtl="0" eaLnBrk="1" fontAlgn="auto" latinLnBrk="0" hangingPunct="1">
              <a:lnSpc>
                <a:spcPct val="100000"/>
              </a:lnSpc>
              <a:spcBef>
                <a:spcPct val="20000"/>
              </a:spcBef>
              <a:spcAft>
                <a:spcPts val="0"/>
              </a:spcAft>
              <a:buClrTx/>
              <a:buSzTx/>
              <a:buFont typeface="Lucida Grande" panose="020B0600040502020204"/>
              <a:buNone/>
              <a:defRPr sz="1100"/>
            </a:lvl1pPr>
            <a:lvl2pPr>
              <a:defRPr sz="1100"/>
            </a:lvl2pPr>
            <a:lvl3pPr>
              <a:defRPr sz="1100"/>
            </a:lvl3pPr>
            <a:lvl4pPr>
              <a:defRPr sz="1100"/>
            </a:lvl4pPr>
            <a:lvl5pPr>
              <a:defRPr sz="1100"/>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p:txBody>
          <a:bodyPr anchor="ctr" anchorCtr="1"/>
          <a:lstStyle>
            <a:lvl1pPr marL="0" indent="0" algn="ctr">
              <a:buNone/>
              <a:defRPr baseline="0"/>
            </a:lvl1pPr>
          </a:lstStyle>
          <a:p>
            <a:pPr lvl="0"/>
            <a:r>
              <a:rPr lang="en-US" noProof="0" smtClean="0"/>
              <a:t>Drag picture to placeholder or click icon to add</a:t>
            </a:r>
            <a:endParaRPr lang="en-US" noProof="0" dirty="0"/>
          </a:p>
        </p:txBody>
      </p:sp>
      <p:sp>
        <p:nvSpPr>
          <p:cNvPr id="2" name="Title 1"/>
          <p:cNvSpPr>
            <a:spLocks noGrp="1"/>
          </p:cNvSpPr>
          <p:nvPr>
            <p:ph type="title"/>
          </p:nvPr>
        </p:nvSpPr>
        <p:spPr/>
        <p:txBody>
          <a:bodyPr/>
          <a:lstStyle>
            <a:lvl1pPr>
              <a:defRPr>
                <a:solidFill>
                  <a:schemeClr val="accent1"/>
                </a:solidFill>
              </a:defRPr>
            </a:lvl1pPr>
          </a:lstStyle>
          <a:p>
            <a:r>
              <a:rPr lang="en-US" smtClean="0"/>
              <a:t>Click to edit Master title style</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smtClean="0"/>
              <a:t>Click to edit Master title style</a:t>
            </a:r>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Red option 2">
    <p:spTree>
      <p:nvGrpSpPr>
        <p:cNvPr id="1" name=""/>
        <p:cNvGrpSpPr/>
        <p:nvPr/>
      </p:nvGrpSpPr>
      <p:grpSpPr>
        <a:xfrm>
          <a:off x="0" y="0"/>
          <a:ext cx="0" cy="0"/>
          <a:chOff x="0" y="0"/>
          <a:chExt cx="0" cy="0"/>
        </a:xfrm>
      </p:grpSpPr>
      <p:pic>
        <p:nvPicPr>
          <p:cNvPr id="11" name="Picture 10"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9" name="Picture 6"/>
          <p:cNvPicPr>
            <a:picLocks noChangeAspect="1"/>
          </p:cNvPicPr>
          <p:nvPr userDrawn="1"/>
        </p:nvPicPr>
        <p:blipFill>
          <a:blip r:embed="rId3"/>
          <a:stretch>
            <a:fillRect/>
          </a:stretch>
        </p:blipFill>
        <p:spPr bwMode="auto">
          <a:xfrm>
            <a:off x="4571344" y="0"/>
            <a:ext cx="4581600" cy="6872400"/>
          </a:xfrm>
          <a:prstGeom prst="rect">
            <a:avLst/>
          </a:prstGeom>
          <a:blipFill rotWithShape="1">
            <a:blip r:embed="rId4" cstate="screen"/>
            <a:stretch>
              <a:fillRect/>
            </a:stretch>
          </a:blipFill>
          <a:ln>
            <a:noFill/>
          </a:ln>
        </p:spPr>
      </p:pic>
      <p:pic>
        <p:nvPicPr>
          <p:cNvPr id="2" name="Picture 1" descr="269F7152-Edit.jpg"/>
          <p:cNvPicPr>
            <a:picLocks noChangeAspect="1"/>
          </p:cNvPicPr>
          <p:nvPr userDrawn="1"/>
        </p:nvPicPr>
        <p:blipFill rotWithShape="1">
          <a:blip r:embed="rId5">
            <a:extLst>
              <a:ext uri="{28A0092B-C50C-407E-A947-70E740481C1C}">
                <a14:useLocalDpi xmlns:a14="http://schemas.microsoft.com/office/drawing/2010/main" val="0"/>
              </a:ext>
            </a:extLst>
          </a:blip>
          <a:srcRect l="28075" r="27248"/>
          <a:stretch>
            <a:fillRect/>
          </a:stretch>
        </p:blipFill>
        <p:spPr>
          <a:xfrm>
            <a:off x="4571344" y="-1"/>
            <a:ext cx="4581600" cy="6875925"/>
          </a:xfrm>
          <a:prstGeom prst="rect">
            <a:avLst/>
          </a:prstGeom>
        </p:spPr>
      </p:pic>
      <p:sp>
        <p:nvSpPr>
          <p:cNvPr id="8"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dirty="0" smtClean="0"/>
              <a:t>Click to edit Master title style</a:t>
            </a:r>
            <a:endParaRPr lang="en-US" dirty="0"/>
          </a:p>
        </p:txBody>
      </p:sp>
      <p:sp>
        <p:nvSpPr>
          <p:cNvPr id="10"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pic>
        <p:nvPicPr>
          <p:cNvPr id="8" name="Picture 7" descr="USY_MB1_PMS_1_Colour_Reversed_Logo.png"/>
          <p:cNvPicPr>
            <a:picLocks noChangeAspect="1"/>
          </p:cNvPicPr>
          <p:nvPr/>
        </p:nvPicPr>
        <p:blipFill>
          <a:blip r:embed="rId2" cstate="screen"/>
          <a:srcRect/>
          <a:stretch>
            <a:fillRect/>
          </a:stretch>
        </p:blipFill>
        <p:spPr bwMode="auto">
          <a:xfrm>
            <a:off x="454025" y="5905500"/>
            <a:ext cx="1536700" cy="530225"/>
          </a:xfrm>
          <a:prstGeom prst="rect">
            <a:avLst/>
          </a:prstGeom>
          <a:noFill/>
          <a:ln>
            <a:noFill/>
          </a:ln>
        </p:spPr>
      </p:pic>
      <p:sp>
        <p:nvSpPr>
          <p:cNvPr id="9" name="Title 8"/>
          <p:cNvSpPr>
            <a:spLocks noGrp="1"/>
          </p:cNvSpPr>
          <p:nvPr>
            <p:ph type="title"/>
          </p:nvPr>
        </p:nvSpPr>
        <p:spPr>
          <a:xfrm>
            <a:off x="381884" y="348302"/>
            <a:ext cx="8388586" cy="443577"/>
          </a:xfrm>
        </p:spPr>
        <p:txBody>
          <a:bodyPr anchor="t"/>
          <a:lstStyle>
            <a:lvl1pPr>
              <a:defRPr sz="2800" baseline="0">
                <a:solidFill>
                  <a:schemeClr val="accent1"/>
                </a:solidFill>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82765" y="799353"/>
            <a:ext cx="8387705" cy="852488"/>
          </a:xfrm>
        </p:spPr>
        <p:txBody>
          <a:bodyPr/>
          <a:lstStyle>
            <a:lvl1pPr marL="0" indent="0">
              <a:lnSpc>
                <a:spcPct val="90000"/>
              </a:lnSpc>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endParaRPr lang="en-US" smtClean="0"/>
          </a:p>
        </p:txBody>
      </p:sp>
      <p:sp>
        <p:nvSpPr>
          <p:cNvPr id="7" name="Picture Placeholder 13"/>
          <p:cNvSpPr>
            <a:spLocks noGrp="1"/>
          </p:cNvSpPr>
          <p:nvPr>
            <p:ph type="pic" sz="quarter" idx="12" hasCustomPrompt="1"/>
          </p:nvPr>
        </p:nvSpPr>
        <p:spPr>
          <a:xfrm>
            <a:off x="454455" y="1800412"/>
            <a:ext cx="8226486" cy="4635496"/>
          </a:xfrm>
          <a:solidFill>
            <a:srgbClr val="D9D9D9"/>
          </a:solidFill>
        </p:spPr>
        <p:txBody>
          <a:bodyPr anchor="ctr" anchorCtr="0"/>
          <a:lstStyle>
            <a:lvl1pPr marL="0" indent="0" algn="ctr">
              <a:buNone/>
              <a:defRPr/>
            </a:lvl1pPr>
          </a:lstStyle>
          <a:p>
            <a:pPr lvl="0"/>
            <a:r>
              <a:rPr lang="en-US" noProof="0" smtClean="0"/>
              <a:t>Drag picture to placeholder or click icon to add</a:t>
            </a:r>
            <a:endParaRPr lang="en-US" noProof="0"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ection Divider - Option 2">
    <p:spTree>
      <p:nvGrpSpPr>
        <p:cNvPr id="1" name=""/>
        <p:cNvGrpSpPr/>
        <p:nvPr/>
      </p:nvGrpSpPr>
      <p:grpSpPr>
        <a:xfrm>
          <a:off x="0" y="0"/>
          <a:ext cx="0" cy="0"/>
          <a:chOff x="0" y="0"/>
          <a:chExt cx="0" cy="0"/>
        </a:xfrm>
      </p:grpSpPr>
      <p:pic>
        <p:nvPicPr>
          <p:cNvPr id="3" name="Picture 2" descr="PPT Template background file_Blu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Title 8"/>
          <p:cNvSpPr>
            <a:spLocks noGrp="1"/>
          </p:cNvSpPr>
          <p:nvPr>
            <p:ph type="title"/>
          </p:nvPr>
        </p:nvSpPr>
        <p:spPr>
          <a:xfrm>
            <a:off x="381884" y="1797599"/>
            <a:ext cx="3948874" cy="443577"/>
          </a:xfrm>
        </p:spPr>
        <p:txBody>
          <a:bodyPr anchor="t"/>
          <a:lstStyle>
            <a:lvl1pPr>
              <a:defRPr baseline="0">
                <a:solidFill>
                  <a:schemeClr val="bg1"/>
                </a:solidFill>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82766" y="2248650"/>
            <a:ext cx="3947992" cy="852488"/>
          </a:xfrm>
        </p:spPr>
        <p:txBody>
          <a:bodyPr/>
          <a:lstStyle>
            <a:lvl1pPr marL="0" indent="0">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endParaRPr lang="en-US" smtClean="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Divider - Option 3">
    <p:spTree>
      <p:nvGrpSpPr>
        <p:cNvPr id="1" name=""/>
        <p:cNvGrpSpPr/>
        <p:nvPr/>
      </p:nvGrpSpPr>
      <p:grpSpPr>
        <a:xfrm>
          <a:off x="0" y="0"/>
          <a:ext cx="0" cy="0"/>
          <a:chOff x="0" y="0"/>
          <a:chExt cx="0" cy="0"/>
        </a:xfrm>
      </p:grpSpPr>
      <p:pic>
        <p:nvPicPr>
          <p:cNvPr id="2" name="Picture 1" descr="PPT Template background file_Yellow.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Title 8"/>
          <p:cNvSpPr>
            <a:spLocks noGrp="1"/>
          </p:cNvSpPr>
          <p:nvPr>
            <p:ph type="title"/>
          </p:nvPr>
        </p:nvSpPr>
        <p:spPr>
          <a:xfrm>
            <a:off x="381884" y="1797599"/>
            <a:ext cx="3948874" cy="443577"/>
          </a:xfrm>
        </p:spPr>
        <p:txBody>
          <a:bodyPr anchor="t"/>
          <a:lstStyle>
            <a:lvl1pPr>
              <a:defRPr baseline="0">
                <a:solidFill>
                  <a:schemeClr val="tx1"/>
                </a:solidFill>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82766" y="2248650"/>
            <a:ext cx="3947992" cy="852488"/>
          </a:xfrm>
        </p:spPr>
        <p:txBody>
          <a:bodyPr/>
          <a:lstStyle>
            <a:lvl1pPr marL="0" indent="0">
              <a:lnSpc>
                <a:spcPct val="90000"/>
              </a:lnSpc>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endParaRPr lang="en-US" smtClean="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Divider - Option 4">
    <p:spTree>
      <p:nvGrpSpPr>
        <p:cNvPr id="1" name=""/>
        <p:cNvGrpSpPr/>
        <p:nvPr/>
      </p:nvGrpSpPr>
      <p:grpSpPr>
        <a:xfrm>
          <a:off x="0" y="0"/>
          <a:ext cx="0" cy="0"/>
          <a:chOff x="0" y="0"/>
          <a:chExt cx="0" cy="0"/>
        </a:xfrm>
      </p:grpSpPr>
      <p:pic>
        <p:nvPicPr>
          <p:cNvPr id="2" name="Picture 1" descr="PPT Template background file_Charcoal.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Title 8"/>
          <p:cNvSpPr>
            <a:spLocks noGrp="1"/>
          </p:cNvSpPr>
          <p:nvPr>
            <p:ph type="title"/>
          </p:nvPr>
        </p:nvSpPr>
        <p:spPr>
          <a:xfrm>
            <a:off x="381884" y="1797599"/>
            <a:ext cx="3948874" cy="443577"/>
          </a:xfrm>
        </p:spPr>
        <p:txBody>
          <a:bodyPr anchor="t"/>
          <a:lstStyle>
            <a:lvl1pPr>
              <a:defRPr baseline="0">
                <a:solidFill>
                  <a:schemeClr val="bg1"/>
                </a:solidFill>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82766" y="2248650"/>
            <a:ext cx="3947992" cy="852488"/>
          </a:xfrm>
        </p:spPr>
        <p:txBody>
          <a:bodyPr/>
          <a:lstStyle>
            <a:lvl1pPr marL="0" indent="0">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smtClean="0"/>
              <a:t>Click to edit Master text styles</a:t>
            </a:r>
            <a:endParaRPr lang="en-US" smtClean="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Red option 4">
    <p:spTree>
      <p:nvGrpSpPr>
        <p:cNvPr id="1" name=""/>
        <p:cNvGrpSpPr/>
        <p:nvPr/>
      </p:nvGrpSpPr>
      <p:grpSpPr>
        <a:xfrm>
          <a:off x="0" y="0"/>
          <a:ext cx="0" cy="0"/>
          <a:chOff x="0" y="0"/>
          <a:chExt cx="0" cy="0"/>
        </a:xfrm>
      </p:grpSpPr>
      <p:pic>
        <p:nvPicPr>
          <p:cNvPr id="13" name="Picture 12"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5" name="Picture 6"/>
          <p:cNvPicPr>
            <a:picLocks noChangeAspect="1"/>
          </p:cNvPicPr>
          <p:nvPr/>
        </p:nvPicPr>
        <p:blipFill>
          <a:blip r:embed="rId3" cstate="screen"/>
          <a:srcRect/>
          <a:stretch>
            <a:fillRect/>
          </a:stretch>
        </p:blipFill>
        <p:spPr bwMode="auto">
          <a:xfrm>
            <a:off x="4545013" y="0"/>
            <a:ext cx="4598987" cy="6858000"/>
          </a:xfrm>
          <a:prstGeom prst="rect">
            <a:avLst/>
          </a:prstGeom>
          <a:noFill/>
          <a:ln>
            <a:noFill/>
          </a:ln>
        </p:spPr>
      </p:pic>
      <p:sp>
        <p:nvSpPr>
          <p:cNvPr id="7"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dirty="0" smtClean="0"/>
              <a:t>Click to edit Master title style</a:t>
            </a:r>
            <a:endParaRPr lang="en-US" dirty="0"/>
          </a:p>
        </p:txBody>
      </p:sp>
      <p:sp>
        <p:nvSpPr>
          <p:cNvPr id="8"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 Red option 4">
    <p:spTree>
      <p:nvGrpSpPr>
        <p:cNvPr id="1" name=""/>
        <p:cNvGrpSpPr/>
        <p:nvPr/>
      </p:nvGrpSpPr>
      <p:grpSpPr>
        <a:xfrm>
          <a:off x="0" y="0"/>
          <a:ext cx="0" cy="0"/>
          <a:chOff x="0" y="0"/>
          <a:chExt cx="0" cy="0"/>
        </a:xfrm>
      </p:grpSpPr>
      <p:pic>
        <p:nvPicPr>
          <p:cNvPr id="13" name="Picture 12"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9"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3060" r="38627"/>
          <a:stretch>
            <a:fillRect/>
          </a:stretch>
        </p:blipFill>
        <p:spPr bwMode="auto">
          <a:xfrm>
            <a:off x="4546600" y="-8711"/>
            <a:ext cx="4597400" cy="6875258"/>
          </a:xfrm>
          <a:prstGeom prst="rect">
            <a:avLst/>
          </a:prstGeom>
          <a:noFill/>
          <a:ln>
            <a:noFill/>
          </a:ln>
        </p:spPr>
      </p:pic>
      <p:sp>
        <p:nvSpPr>
          <p:cNvPr id="7"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dirty="0" smtClean="0"/>
              <a:t>Click to edit Master title style</a:t>
            </a:r>
            <a:endParaRPr lang="en-US" dirty="0"/>
          </a:p>
        </p:txBody>
      </p:sp>
      <p:sp>
        <p:nvSpPr>
          <p:cNvPr id="8"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 Red option 4">
    <p:spTree>
      <p:nvGrpSpPr>
        <p:cNvPr id="1" name=""/>
        <p:cNvGrpSpPr/>
        <p:nvPr/>
      </p:nvGrpSpPr>
      <p:grpSpPr>
        <a:xfrm>
          <a:off x="0" y="0"/>
          <a:ext cx="0" cy="0"/>
          <a:chOff x="0" y="0"/>
          <a:chExt cx="0" cy="0"/>
        </a:xfrm>
      </p:grpSpPr>
      <p:pic>
        <p:nvPicPr>
          <p:cNvPr id="13" name="Picture 12"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2" name="Picture 1" descr="269F8271-Edit.jpg"/>
          <p:cNvPicPr>
            <a:picLocks noChangeAspect="1"/>
          </p:cNvPicPr>
          <p:nvPr userDrawn="1"/>
        </p:nvPicPr>
        <p:blipFill rotWithShape="1">
          <a:blip r:embed="rId3">
            <a:extLst>
              <a:ext uri="{28A0092B-C50C-407E-A947-70E740481C1C}">
                <a14:useLocalDpi xmlns:a14="http://schemas.microsoft.com/office/drawing/2010/main" val="0"/>
              </a:ext>
            </a:extLst>
          </a:blip>
          <a:srcRect l="27099" r="28483"/>
          <a:stretch>
            <a:fillRect/>
          </a:stretch>
        </p:blipFill>
        <p:spPr>
          <a:xfrm>
            <a:off x="4546600" y="0"/>
            <a:ext cx="4597399" cy="6898609"/>
          </a:xfrm>
          <a:prstGeom prst="rect">
            <a:avLst/>
          </a:prstGeom>
        </p:spPr>
      </p:pic>
      <p:sp>
        <p:nvSpPr>
          <p:cNvPr id="7"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dirty="0" smtClean="0"/>
              <a:t>Click to edit Master title style</a:t>
            </a:r>
            <a:endParaRPr lang="en-US" dirty="0"/>
          </a:p>
        </p:txBody>
      </p:sp>
      <p:sp>
        <p:nvSpPr>
          <p:cNvPr id="8"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Red option 5 (no image)">
    <p:spTree>
      <p:nvGrpSpPr>
        <p:cNvPr id="1" name=""/>
        <p:cNvGrpSpPr/>
        <p:nvPr/>
      </p:nvGrpSpPr>
      <p:grpSpPr>
        <a:xfrm>
          <a:off x="0" y="0"/>
          <a:ext cx="0" cy="0"/>
          <a:chOff x="0" y="0"/>
          <a:chExt cx="0" cy="0"/>
        </a:xfrm>
      </p:grpSpPr>
      <p:pic>
        <p:nvPicPr>
          <p:cNvPr id="4" name="Picture 3"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dirty="0" smtClean="0"/>
              <a:t>Click to edit Master title style</a:t>
            </a:r>
            <a:endParaRPr lang="en-US" dirty="0"/>
          </a:p>
        </p:txBody>
      </p:sp>
      <p:sp>
        <p:nvSpPr>
          <p:cNvPr id="13"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White option 1 (add own image)">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7" name="Picture 7" descr="USY_MB1_PMS_1_Colour_Standard_Logo.png"/>
          <p:cNvPicPr>
            <a:picLocks noChangeAspect="1"/>
          </p:cNvPicPr>
          <p:nvPr/>
        </p:nvPicPr>
        <p:blipFill>
          <a:blip r:embed="rId2" cstate="screen"/>
          <a:srcRect/>
          <a:stretch>
            <a:fillRect/>
          </a:stretch>
        </p:blipFill>
        <p:spPr bwMode="auto">
          <a:xfrm>
            <a:off x="454025" y="5905500"/>
            <a:ext cx="1536700" cy="530225"/>
          </a:xfrm>
          <a:prstGeom prst="rect">
            <a:avLst/>
          </a:prstGeom>
          <a:noFill/>
          <a:ln>
            <a:noFill/>
          </a:ln>
        </p:spPr>
      </p:pic>
      <p:sp>
        <p:nvSpPr>
          <p:cNvPr id="14" name="Picture Placeholder 13"/>
          <p:cNvSpPr>
            <a:spLocks noGrp="1"/>
          </p:cNvSpPr>
          <p:nvPr>
            <p:ph type="pic" sz="quarter" idx="12" hasCustomPrompt="1"/>
          </p:nvPr>
        </p:nvSpPr>
        <p:spPr>
          <a:xfrm>
            <a:off x="4587876" y="418354"/>
            <a:ext cx="4150358" cy="6017555"/>
          </a:xfrm>
          <a:solidFill>
            <a:schemeClr val="bg1">
              <a:lumMod val="85000"/>
            </a:schemeClr>
          </a:solidFill>
          <a:ln>
            <a:noFill/>
          </a:ln>
        </p:spPr>
        <p:txBody>
          <a:bodyPr anchor="ctr" anchorCtr="0"/>
          <a:lstStyle>
            <a:lvl1pPr marL="0" indent="0" algn="ctr">
              <a:buNone/>
              <a:defRPr/>
            </a:lvl1pPr>
          </a:lstStyle>
          <a:p>
            <a:pPr lvl="0"/>
            <a:r>
              <a:rPr lang="en-US" noProof="0" smtClean="0"/>
              <a:t>Drag picture to placeholder or click icon to add</a:t>
            </a:r>
            <a:endParaRPr lang="en-US" noProof="0" dirty="0"/>
          </a:p>
        </p:txBody>
      </p:sp>
      <p:sp>
        <p:nvSpPr>
          <p:cNvPr id="8" name="Title 8"/>
          <p:cNvSpPr>
            <a:spLocks noGrp="1"/>
          </p:cNvSpPr>
          <p:nvPr>
            <p:ph type="title"/>
          </p:nvPr>
        </p:nvSpPr>
        <p:spPr>
          <a:xfrm>
            <a:off x="381884" y="1797599"/>
            <a:ext cx="3948874" cy="1322972"/>
          </a:xfrm>
        </p:spPr>
        <p:txBody>
          <a:bodyPr anchor="t"/>
          <a:lstStyle>
            <a:lvl1pPr>
              <a:defRPr sz="2800">
                <a:solidFill>
                  <a:schemeClr val="accent1"/>
                </a:solidFill>
              </a:defRPr>
            </a:lvl1pPr>
          </a:lstStyle>
          <a:p>
            <a:r>
              <a:rPr lang="en-US" dirty="0" smtClean="0"/>
              <a:t>Click to edit Master title style</a:t>
            </a:r>
            <a:endParaRPr lang="en-US" dirty="0"/>
          </a:p>
        </p:txBody>
      </p:sp>
      <p:sp>
        <p:nvSpPr>
          <p:cNvPr id="9"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White option 2">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Placeholder 4"/>
          <p:cNvPicPr>
            <a:picLocks noChangeAspect="1"/>
          </p:cNvPicPr>
          <p:nvPr/>
        </p:nvPicPr>
        <p:blipFill>
          <a:blip r:embed="rId2" cstate="screen"/>
          <a:srcRect/>
          <a:stretch>
            <a:fillRect/>
          </a:stretch>
        </p:blipFill>
        <p:spPr bwMode="auto">
          <a:xfrm>
            <a:off x="4645025" y="419100"/>
            <a:ext cx="4035425" cy="6016625"/>
          </a:xfrm>
          <a:prstGeom prst="rect">
            <a:avLst/>
          </a:prstGeom>
          <a:noFill/>
          <a:ln>
            <a:noFill/>
          </a:ln>
        </p:spPr>
      </p:pic>
      <p:pic>
        <p:nvPicPr>
          <p:cNvPr id="7" name="Picture 9" descr="USY_MB1_PMS_1_Colour_Standard_Logo.png"/>
          <p:cNvPicPr>
            <a:picLocks noChangeAspect="1"/>
          </p:cNvPicPr>
          <p:nvPr/>
        </p:nvPicPr>
        <p:blipFill>
          <a:blip r:embed="rId3" cstate="screen"/>
          <a:srcRect/>
          <a:stretch>
            <a:fillRect/>
          </a:stretch>
        </p:blipFill>
        <p:spPr bwMode="auto">
          <a:xfrm>
            <a:off x="454025" y="5905500"/>
            <a:ext cx="1536700" cy="530225"/>
          </a:xfrm>
          <a:prstGeom prst="rect">
            <a:avLst/>
          </a:prstGeom>
          <a:noFill/>
          <a:ln>
            <a:noFill/>
          </a:ln>
        </p:spPr>
      </p:pic>
      <p:sp>
        <p:nvSpPr>
          <p:cNvPr id="10" name="Title 8"/>
          <p:cNvSpPr>
            <a:spLocks noGrp="1"/>
          </p:cNvSpPr>
          <p:nvPr>
            <p:ph type="title"/>
          </p:nvPr>
        </p:nvSpPr>
        <p:spPr>
          <a:xfrm>
            <a:off x="381884" y="1797599"/>
            <a:ext cx="3948874" cy="1322972"/>
          </a:xfrm>
        </p:spPr>
        <p:txBody>
          <a:bodyPr anchor="t"/>
          <a:lstStyle>
            <a:lvl1pPr>
              <a:defRPr sz="2800">
                <a:solidFill>
                  <a:schemeClr val="accent1"/>
                </a:solidFill>
              </a:defRPr>
            </a:lvl1pPr>
          </a:lstStyle>
          <a:p>
            <a:r>
              <a:rPr lang="en-US" dirty="0" smtClean="0"/>
              <a:t>Click to edit Master title style</a:t>
            </a:r>
            <a:endParaRPr lang="en-US" dirty="0"/>
          </a:p>
        </p:txBody>
      </p:sp>
      <p:sp>
        <p:nvSpPr>
          <p:cNvPr id="11"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White option 3">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Placeholder 4"/>
          <p:cNvPicPr>
            <a:picLocks noChangeAspect="1"/>
          </p:cNvPicPr>
          <p:nvPr/>
        </p:nvPicPr>
        <p:blipFill>
          <a:blip r:embed="rId2" cstate="screen"/>
          <a:srcRect/>
          <a:stretch>
            <a:fillRect/>
          </a:stretch>
        </p:blipFill>
        <p:spPr bwMode="auto">
          <a:xfrm>
            <a:off x="4645025" y="419100"/>
            <a:ext cx="4035425" cy="6016625"/>
          </a:xfrm>
          <a:prstGeom prst="rect">
            <a:avLst/>
          </a:prstGeom>
          <a:noFill/>
          <a:ln>
            <a:noFill/>
          </a:ln>
        </p:spPr>
      </p:pic>
      <p:pic>
        <p:nvPicPr>
          <p:cNvPr id="7" name="Picture 9" descr="USY_MB1_PMS_1_Colour_Standard_Logo.png"/>
          <p:cNvPicPr>
            <a:picLocks noChangeAspect="1"/>
          </p:cNvPicPr>
          <p:nvPr/>
        </p:nvPicPr>
        <p:blipFill>
          <a:blip r:embed="rId3" cstate="screen"/>
          <a:srcRect/>
          <a:stretch>
            <a:fillRect/>
          </a:stretch>
        </p:blipFill>
        <p:spPr bwMode="auto">
          <a:xfrm>
            <a:off x="454025" y="5905500"/>
            <a:ext cx="1536700" cy="530225"/>
          </a:xfrm>
          <a:prstGeom prst="rect">
            <a:avLst/>
          </a:prstGeom>
          <a:noFill/>
          <a:ln>
            <a:noFill/>
          </a:ln>
        </p:spPr>
      </p:pic>
      <p:sp>
        <p:nvSpPr>
          <p:cNvPr id="10" name="Title 8"/>
          <p:cNvSpPr>
            <a:spLocks noGrp="1"/>
          </p:cNvSpPr>
          <p:nvPr>
            <p:ph type="title"/>
          </p:nvPr>
        </p:nvSpPr>
        <p:spPr>
          <a:xfrm>
            <a:off x="381884" y="1797599"/>
            <a:ext cx="3948874" cy="1322972"/>
          </a:xfrm>
        </p:spPr>
        <p:txBody>
          <a:bodyPr anchor="t"/>
          <a:lstStyle>
            <a:lvl1pPr>
              <a:defRPr sz="2800">
                <a:solidFill>
                  <a:schemeClr val="accent1"/>
                </a:solidFill>
              </a:defRPr>
            </a:lvl1pPr>
          </a:lstStyle>
          <a:p>
            <a:r>
              <a:rPr lang="en-US" dirty="0" smtClean="0"/>
              <a:t>Click to edit Master title style</a:t>
            </a:r>
            <a:endParaRPr lang="en-US" dirty="0"/>
          </a:p>
        </p:txBody>
      </p:sp>
      <p:sp>
        <p:nvSpPr>
          <p:cNvPr id="11"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4" Type="http://schemas.openxmlformats.org/officeDocument/2006/relationships/theme" Target="../theme/theme1.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117475"/>
            <a:ext cx="8229600" cy="1143000"/>
          </a:xfrm>
          <a:prstGeom prst="rect">
            <a:avLst/>
          </a:prstGeom>
          <a:noFill/>
          <a:ln>
            <a:noFill/>
          </a:ln>
        </p:spPr>
        <p:txBody>
          <a:bodyPr vert="horz" wrap="square" lIns="91440" tIns="45720" rIns="91440" bIns="45720" numCol="1" anchor="ctr" anchorCtr="0" compatLnSpc="1"/>
          <a:lstStyle/>
          <a:p>
            <a:pPr lvl="0"/>
            <a:r>
              <a:rPr lang="en-US" dirty="0"/>
              <a:t>Insert slide title here… </a:t>
            </a:r>
            <a:r>
              <a:rPr lang="en-US" dirty="0" smtClean="0"/>
              <a:t>28pt</a:t>
            </a:r>
            <a:endParaRPr lang="en-US" dirty="0"/>
          </a:p>
        </p:txBody>
      </p:sp>
      <p:sp>
        <p:nvSpPr>
          <p:cNvPr id="3" name="Text Placeholder 2"/>
          <p:cNvSpPr>
            <a:spLocks noGrp="1"/>
          </p:cNvSpPr>
          <p:nvPr>
            <p:ph type="body" idx="1"/>
          </p:nvPr>
        </p:nvSpPr>
        <p:spPr>
          <a:xfrm>
            <a:off x="457200" y="1358900"/>
            <a:ext cx="8229600" cy="4767263"/>
          </a:xfrm>
          <a:prstGeom prst="rect">
            <a:avLst/>
          </a:prstGeom>
        </p:spPr>
        <p:txBody>
          <a:bodyPr vert="horz" lIns="91440" tIns="45720" rIns="91440" bIns="45720" rtlCol="0">
            <a:normAutofit/>
          </a:bodyPr>
          <a:lstStyle/>
          <a:p>
            <a:r>
              <a:rPr lang="en-US" dirty="0" smtClean="0"/>
              <a:t>Sub-heading Bold… 24pt</a:t>
            </a:r>
            <a:endParaRPr lang="en-US" dirty="0" smtClean="0"/>
          </a:p>
          <a:p>
            <a:pPr lvl="0"/>
            <a:r>
              <a:rPr lang="en-US" dirty="0" smtClean="0"/>
              <a:t>Add body copy </a:t>
            </a:r>
            <a:endParaRPr lang="en-US" dirty="0" smtClean="0"/>
          </a:p>
          <a:p>
            <a:r>
              <a:rPr lang="en-US" dirty="0" smtClean="0"/>
              <a:t>Add bullet point</a:t>
            </a:r>
            <a:endParaRPr lang="en-US" dirty="0" smtClean="0"/>
          </a:p>
          <a:p>
            <a:r>
              <a:rPr lang="en-US" dirty="0" smtClean="0"/>
              <a:t>Add bullet point</a:t>
            </a:r>
            <a:endParaRPr lang="en-US" dirty="0" smtClean="0"/>
          </a:p>
        </p:txBody>
      </p:sp>
      <p:sp>
        <p:nvSpPr>
          <p:cNvPr id="11" name="Date Placeholder 3"/>
          <p:cNvSpPr txBox="1"/>
          <p:nvPr/>
        </p:nvSpPr>
        <p:spPr>
          <a:xfrm>
            <a:off x="381000" y="6356350"/>
            <a:ext cx="2133600" cy="365125"/>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t>The University of Sydney</a:t>
            </a:r>
            <a:endParaRPr dirty="0"/>
          </a:p>
        </p:txBody>
      </p:sp>
      <p:sp>
        <p:nvSpPr>
          <p:cNvPr id="12" name="Slide Number Placeholder 5"/>
          <p:cNvSpPr txBox="1"/>
          <p:nvPr/>
        </p:nvSpPr>
        <p:spPr>
          <a:xfrm>
            <a:off x="6629400" y="6356350"/>
            <a:ext cx="2133600" cy="365125"/>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smtClean="0"/>
              <a:t>Page </a:t>
            </a:r>
            <a:fld id="{3B11C02F-2186-5E4E-90C0-5210A150EF90}"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timing>
    <p:tnLst>
      <p:par>
        <p:cTn id="1" dur="indefinite" restart="never" nodeType="tmRoot"/>
      </p:par>
    </p:tnLst>
  </p:timing>
  <p:txStyles>
    <p:titleStyle>
      <a:lvl1pPr algn="l" defTabSz="457200" rtl="0" eaLnBrk="1" fontAlgn="base" hangingPunct="1">
        <a:spcBef>
          <a:spcPct val="0"/>
        </a:spcBef>
        <a:spcAft>
          <a:spcPct val="0"/>
        </a:spcAft>
        <a:defRPr sz="2800" b="1" kern="1200">
          <a:solidFill>
            <a:schemeClr val="accent1"/>
          </a:solidFill>
          <a:latin typeface="Tw Cen MT"/>
          <a:ea typeface="MS PGothic" charset="0"/>
          <a:cs typeface="Tw Cen MT"/>
        </a:defRPr>
      </a:lvl1pPr>
      <a:lvl2pPr algn="l" defTabSz="457200" rtl="0" eaLnBrk="1" fontAlgn="base" hangingPunct="1">
        <a:spcBef>
          <a:spcPct val="0"/>
        </a:spcBef>
        <a:spcAft>
          <a:spcPct val="0"/>
        </a:spcAft>
        <a:defRPr sz="2400" b="1">
          <a:solidFill>
            <a:schemeClr val="accent1"/>
          </a:solidFill>
          <a:latin typeface="Tw Cen MT" charset="0"/>
          <a:ea typeface="MS PGothic" charset="0"/>
        </a:defRPr>
      </a:lvl2pPr>
      <a:lvl3pPr algn="l" defTabSz="457200" rtl="0" eaLnBrk="1" fontAlgn="base" hangingPunct="1">
        <a:spcBef>
          <a:spcPct val="0"/>
        </a:spcBef>
        <a:spcAft>
          <a:spcPct val="0"/>
        </a:spcAft>
        <a:defRPr sz="2400" b="1">
          <a:solidFill>
            <a:schemeClr val="accent1"/>
          </a:solidFill>
          <a:latin typeface="Tw Cen MT" charset="0"/>
          <a:ea typeface="MS PGothic" charset="0"/>
        </a:defRPr>
      </a:lvl3pPr>
      <a:lvl4pPr algn="l" defTabSz="457200" rtl="0" eaLnBrk="1" fontAlgn="base" hangingPunct="1">
        <a:spcBef>
          <a:spcPct val="0"/>
        </a:spcBef>
        <a:spcAft>
          <a:spcPct val="0"/>
        </a:spcAft>
        <a:defRPr sz="2400" b="1">
          <a:solidFill>
            <a:schemeClr val="accent1"/>
          </a:solidFill>
          <a:latin typeface="Tw Cen MT" charset="0"/>
          <a:ea typeface="MS PGothic" charset="0"/>
        </a:defRPr>
      </a:lvl4pPr>
      <a:lvl5pPr algn="l" defTabSz="457200" rtl="0" eaLnBrk="1" fontAlgn="base" hangingPunct="1">
        <a:spcBef>
          <a:spcPct val="0"/>
        </a:spcBef>
        <a:spcAft>
          <a:spcPct val="0"/>
        </a:spcAft>
        <a:defRPr sz="2400" b="1">
          <a:solidFill>
            <a:schemeClr val="accent1"/>
          </a:solidFill>
          <a:latin typeface="Tw Cen MT" charset="0"/>
          <a:ea typeface="MS PGothic" charset="0"/>
        </a:defRPr>
      </a:lvl5pPr>
      <a:lvl6pPr marL="457200" algn="l" defTabSz="457200" rtl="0" eaLnBrk="1" fontAlgn="base" hangingPunct="1">
        <a:spcBef>
          <a:spcPct val="0"/>
        </a:spcBef>
        <a:spcAft>
          <a:spcPct val="0"/>
        </a:spcAft>
        <a:defRPr sz="2400" b="1">
          <a:solidFill>
            <a:schemeClr val="accent1"/>
          </a:solidFill>
          <a:latin typeface="Tw Cen MT" charset="0"/>
          <a:ea typeface="MS PGothic" charset="0"/>
        </a:defRPr>
      </a:lvl6pPr>
      <a:lvl7pPr marL="914400" algn="l" defTabSz="457200" rtl="0" eaLnBrk="1" fontAlgn="base" hangingPunct="1">
        <a:spcBef>
          <a:spcPct val="0"/>
        </a:spcBef>
        <a:spcAft>
          <a:spcPct val="0"/>
        </a:spcAft>
        <a:defRPr sz="2400" b="1">
          <a:solidFill>
            <a:schemeClr val="accent1"/>
          </a:solidFill>
          <a:latin typeface="Tw Cen MT" charset="0"/>
          <a:ea typeface="MS PGothic" charset="0"/>
        </a:defRPr>
      </a:lvl7pPr>
      <a:lvl8pPr marL="1371600" algn="l" defTabSz="457200" rtl="0" eaLnBrk="1" fontAlgn="base" hangingPunct="1">
        <a:spcBef>
          <a:spcPct val="0"/>
        </a:spcBef>
        <a:spcAft>
          <a:spcPct val="0"/>
        </a:spcAft>
        <a:defRPr sz="2400" b="1">
          <a:solidFill>
            <a:schemeClr val="accent1"/>
          </a:solidFill>
          <a:latin typeface="Tw Cen MT" charset="0"/>
          <a:ea typeface="MS PGothic" charset="0"/>
        </a:defRPr>
      </a:lvl8pPr>
      <a:lvl9pPr marL="1828800" algn="l" defTabSz="457200" rtl="0" eaLnBrk="1" fontAlgn="base" hangingPunct="1">
        <a:spcBef>
          <a:spcPct val="0"/>
        </a:spcBef>
        <a:spcAft>
          <a:spcPct val="0"/>
        </a:spcAft>
        <a:defRPr sz="2400" b="1">
          <a:solidFill>
            <a:schemeClr val="accent1"/>
          </a:solidFill>
          <a:latin typeface="Tw Cen MT" charset="0"/>
          <a:ea typeface="MS PGothic" charset="0"/>
        </a:defRPr>
      </a:lvl9pPr>
    </p:titleStyle>
    <p:bodyStyle>
      <a:lvl1pPr marL="342900" indent="-342900" algn="l" defTabSz="457200" rtl="0" eaLnBrk="1" fontAlgn="base" hangingPunct="1">
        <a:spcBef>
          <a:spcPct val="20000"/>
        </a:spcBef>
        <a:spcAft>
          <a:spcPct val="0"/>
        </a:spcAft>
        <a:buFont typeface="Lucida Grande" panose="020B0600040502020204" charset="0"/>
        <a:buChar char="–"/>
        <a:defRPr sz="2400" kern="1200">
          <a:solidFill>
            <a:schemeClr val="tx1"/>
          </a:solidFill>
          <a:latin typeface="Tw Cen MT"/>
          <a:ea typeface="MS PGothic" charset="0"/>
          <a:cs typeface="Tw Cen MT"/>
        </a:defRPr>
      </a:lvl1pPr>
      <a:lvl2pPr marL="742950" indent="-285750" algn="l" defTabSz="457200" rtl="0" eaLnBrk="1" fontAlgn="base" hangingPunct="1">
        <a:spcBef>
          <a:spcPct val="20000"/>
        </a:spcBef>
        <a:spcAft>
          <a:spcPct val="0"/>
        </a:spcAft>
        <a:buFont typeface="Arial" panose="020B0604020202020204" pitchFamily="34" charset="0"/>
        <a:buChar char="–"/>
        <a:defRPr sz="2000" kern="1200">
          <a:solidFill>
            <a:schemeClr val="tx1"/>
          </a:solidFill>
          <a:latin typeface="Tw Cen MT"/>
          <a:ea typeface="MS PGothic" charset="0"/>
          <a:cs typeface="Tw Cen MT"/>
        </a:defRPr>
      </a:lvl2pPr>
      <a:lvl3pPr marL="1143000" indent="-228600" algn="l" defTabSz="457200" rtl="0" eaLnBrk="1" fontAlgn="base" hangingPunct="1">
        <a:spcBef>
          <a:spcPct val="20000"/>
        </a:spcBef>
        <a:spcAft>
          <a:spcPct val="0"/>
        </a:spcAft>
        <a:buFont typeface="Arial" panose="020B0604020202020204" pitchFamily="34" charset="0"/>
        <a:buChar char="•"/>
        <a:defRPr sz="2000" kern="1200">
          <a:solidFill>
            <a:schemeClr val="tx1"/>
          </a:solidFill>
          <a:latin typeface="Tw Cen MT"/>
          <a:ea typeface="MS PGothic" charset="0"/>
          <a:cs typeface="Tw Cen MT"/>
        </a:defRPr>
      </a:lvl3pPr>
      <a:lvl4pPr marL="1600200" indent="-228600" algn="l" defTabSz="457200" rtl="0" eaLnBrk="1" fontAlgn="base" hangingPunct="1">
        <a:spcBef>
          <a:spcPct val="20000"/>
        </a:spcBef>
        <a:spcAft>
          <a:spcPct val="0"/>
        </a:spcAft>
        <a:buFont typeface="Arial" panose="020B0604020202020204" pitchFamily="34" charset="0"/>
        <a:buChar char="–"/>
        <a:defRPr sz="2000" kern="1200">
          <a:solidFill>
            <a:schemeClr val="tx1"/>
          </a:solidFill>
          <a:latin typeface="Tw Cen MT"/>
          <a:ea typeface="MS PGothic" charset="0"/>
          <a:cs typeface="Tw Cen MT"/>
        </a:defRPr>
      </a:lvl4pPr>
      <a:lvl5pPr marL="2057400" indent="-228600" algn="l" defTabSz="457200" rtl="0" eaLnBrk="1" fontAlgn="base" hangingPunct="1">
        <a:spcBef>
          <a:spcPct val="20000"/>
        </a:spcBef>
        <a:spcAft>
          <a:spcPct val="0"/>
        </a:spcAft>
        <a:buFont typeface="Arial" panose="020B0604020202020204" pitchFamily="34" charset="0"/>
        <a:buChar char="»"/>
        <a:defRPr sz="2000" kern="1200">
          <a:solidFill>
            <a:schemeClr val="tx1"/>
          </a:solidFill>
          <a:latin typeface="Tw Cen MT"/>
          <a:ea typeface="MS PGothic" charset="0"/>
          <a:cs typeface="Tw Cen MT"/>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image" Target="../media/image30.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3.xml"/><Relationship Id="rId1" Type="http://schemas.openxmlformats.org/officeDocument/2006/relationships/tags" Target="../tags/tag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4.xml"/></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tags" Target="../tags/tag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1.jpeg"/><Relationship Id="rId1" Type="http://schemas.openxmlformats.org/officeDocument/2006/relationships/image" Target="../media/image40.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8.png"/></Relationships>
</file>

<file path=ppt/slides/_rels/slide8.xml.rels><?xml version="1.0" encoding="UTF-8" standalone="yes"?>
<Relationships xmlns="http://schemas.openxmlformats.org/package/2006/relationships"><Relationship Id="rId9" Type="http://schemas.openxmlformats.org/officeDocument/2006/relationships/image" Target="../media/image26.png"/><Relationship Id="rId8" Type="http://schemas.openxmlformats.org/officeDocument/2006/relationships/image" Target="../media/image25.png"/><Relationship Id="rId7" Type="http://schemas.openxmlformats.org/officeDocument/2006/relationships/image" Target="../media/image24.png"/><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6.png"/><Relationship Id="rId10" Type="http://schemas.openxmlformats.org/officeDocument/2006/relationships/slideLayout" Target="../slideLayouts/slideLayout12.xml"/><Relationship Id="rId1" Type="http://schemas.openxmlformats.org/officeDocument/2006/relationships/image" Target="../media/image19.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305435" y="575310"/>
            <a:ext cx="3961130" cy="2081530"/>
          </a:xfrm>
        </p:spPr>
        <p:txBody>
          <a:bodyPr/>
          <a:lstStyle/>
          <a:p>
            <a:pPr>
              <a:lnSpc>
                <a:spcPct val="110000"/>
              </a:lnSpc>
            </a:pPr>
            <a:r>
              <a:rPr lang="en-US" sz="2400" dirty="0">
                <a:latin typeface="Tw Cen MT" charset="0"/>
              </a:rPr>
              <a:t>WeChat as Gerontech:</a:t>
            </a:r>
            <a:br>
              <a:rPr lang="en-US" sz="2000" b="0" dirty="0">
                <a:latin typeface="Tw Cen MT" charset="0"/>
              </a:rPr>
            </a:br>
            <a:r>
              <a:rPr lang="en-US" sz="2000" b="0" dirty="0">
                <a:latin typeface="Tw Cen MT" charset="0"/>
              </a:rPr>
              <a:t>Towards Understanding Usability Issues of WeChat and</a:t>
            </a:r>
            <a:br>
              <a:rPr lang="en-US" sz="2000" b="0" dirty="0">
                <a:latin typeface="Tw Cen MT" charset="0"/>
              </a:rPr>
            </a:br>
            <a:r>
              <a:rPr lang="en-US" sz="2000" b="0" dirty="0">
                <a:latin typeface="Tw Cen MT" charset="0"/>
              </a:rPr>
              <a:t>Help Chinese Elders Keep in Touch with Their Family</a:t>
            </a:r>
            <a:endParaRPr lang="en-US" sz="2000" b="0" dirty="0">
              <a:latin typeface="Tw Cen MT" charset="0"/>
            </a:endParaRPr>
          </a:p>
        </p:txBody>
      </p:sp>
      <p:sp>
        <p:nvSpPr>
          <p:cNvPr id="16386" name="Text Placeholder 2"/>
          <p:cNvSpPr>
            <a:spLocks noGrp="1"/>
          </p:cNvSpPr>
          <p:nvPr>
            <p:ph type="body" sz="quarter" idx="4294967295"/>
          </p:nvPr>
        </p:nvSpPr>
        <p:spPr bwMode="auto">
          <a:xfrm>
            <a:off x="307975" y="2720975"/>
            <a:ext cx="3961130" cy="3376295"/>
          </a:xfrm>
        </p:spPr>
        <p:txBody>
          <a:bodyPr wrap="square" numCol="1" anchor="t" anchorCtr="0" compatLnSpc="1">
            <a:normAutofit lnSpcReduction="20000"/>
          </a:bodyPr>
          <a:lstStyle/>
          <a:p>
            <a:pPr marL="0" indent="0">
              <a:buNone/>
            </a:pPr>
            <a:r>
              <a:rPr lang="en-US" sz="1800" dirty="0">
                <a:latin typeface="Tw Cen MT" charset="0"/>
              </a:rPr>
              <a:t>Presented by</a:t>
            </a:r>
            <a:endParaRPr lang="en-US" sz="1800" dirty="0">
              <a:latin typeface="Tw Cen MT" charset="0"/>
            </a:endParaRPr>
          </a:p>
          <a:p>
            <a:pPr marL="0" indent="0">
              <a:buNone/>
            </a:pPr>
            <a:r>
              <a:rPr lang="en-US" sz="1800" b="1" i="1" dirty="0">
                <a:latin typeface="Tw Cen MT" charset="0"/>
              </a:rPr>
              <a:t>Changhao Li</a:t>
            </a:r>
            <a:endParaRPr lang="en-US" sz="1800" b="1" i="1" dirty="0">
              <a:latin typeface="Tw Cen MT" charset="0"/>
            </a:endParaRPr>
          </a:p>
          <a:p>
            <a:pPr marL="0" indent="0">
              <a:buNone/>
            </a:pPr>
            <a:endParaRPr lang="en-US" sz="1600" i="1" dirty="0">
              <a:latin typeface="Tw Cen MT" charset="0"/>
            </a:endParaRPr>
          </a:p>
          <a:p>
            <a:pPr marL="0" indent="0">
              <a:lnSpc>
                <a:spcPct val="130000"/>
              </a:lnSpc>
              <a:buNone/>
            </a:pPr>
            <a:r>
              <a:rPr lang="en-US" sz="1600" dirty="0">
                <a:latin typeface="Tw Cen MT" charset="0"/>
                <a:sym typeface="+mn-ea"/>
              </a:rPr>
              <a:t>Supervisor: </a:t>
            </a:r>
            <a:endParaRPr lang="en-US" sz="1600" dirty="0">
              <a:latin typeface="Tw Cen MT" charset="0"/>
              <a:sym typeface="+mn-ea"/>
            </a:endParaRPr>
          </a:p>
          <a:p>
            <a:pPr marL="0" indent="0">
              <a:lnSpc>
                <a:spcPct val="130000"/>
              </a:lnSpc>
              <a:buNone/>
            </a:pPr>
            <a:r>
              <a:rPr lang="en-US" sz="1600" dirty="0">
                <a:latin typeface="Tw Cen MT" charset="0"/>
                <a:sym typeface="+mn-ea"/>
              </a:rPr>
              <a:t>Prof </a:t>
            </a:r>
            <a:r>
              <a:rPr lang="en-US" sz="1600" b="1" dirty="0">
                <a:latin typeface="Tw Cen MT" charset="0"/>
                <a:sym typeface="+mn-ea"/>
              </a:rPr>
              <a:t>Judy Kay</a:t>
            </a:r>
            <a:r>
              <a:rPr lang="en-US" sz="1600" dirty="0">
                <a:latin typeface="Tw Cen MT" charset="0"/>
                <a:sym typeface="+mn-ea"/>
              </a:rPr>
              <a:t> and </a:t>
            </a:r>
            <a:endParaRPr lang="en-US" sz="1600" dirty="0">
              <a:latin typeface="Tw Cen MT" charset="0"/>
              <a:sym typeface="+mn-ea"/>
            </a:endParaRPr>
          </a:p>
          <a:p>
            <a:pPr marL="0" indent="0">
              <a:lnSpc>
                <a:spcPct val="130000"/>
              </a:lnSpc>
              <a:buNone/>
            </a:pPr>
            <a:r>
              <a:rPr lang="en-US" sz="1600" dirty="0">
                <a:latin typeface="Tw Cen MT" charset="0"/>
                <a:sym typeface="+mn-ea"/>
              </a:rPr>
              <a:t>Honorary A/Prof </a:t>
            </a:r>
            <a:r>
              <a:rPr lang="en-US" sz="1600" b="1" dirty="0">
                <a:latin typeface="Tw Cen MT" charset="0"/>
                <a:sym typeface="+mn-ea"/>
              </a:rPr>
              <a:t>Bob Kummerfeld</a:t>
            </a:r>
            <a:endParaRPr lang="en-US" sz="1600" b="1" dirty="0">
              <a:latin typeface="Tw Cen MT" charset="0"/>
              <a:sym typeface="+mn-ea"/>
            </a:endParaRPr>
          </a:p>
          <a:p>
            <a:pPr marL="0" indent="0">
              <a:buNone/>
            </a:pPr>
            <a:endParaRPr lang="en-US" sz="1600" dirty="0">
              <a:latin typeface="Tw Cen MT" charset="0"/>
            </a:endParaRPr>
          </a:p>
          <a:p>
            <a:pPr marL="0" indent="0">
              <a:buNone/>
            </a:pPr>
            <a:r>
              <a:rPr lang="en-US" sz="1600" dirty="0">
                <a:latin typeface="Tw Cen MT" charset="0"/>
              </a:rPr>
              <a:t>Bachelor of Advanced Computing</a:t>
            </a:r>
            <a:endParaRPr lang="en-US" sz="1600" dirty="0">
              <a:latin typeface="Tw Cen MT" charset="0"/>
            </a:endParaRPr>
          </a:p>
          <a:p>
            <a:pPr marL="0" indent="0">
              <a:buNone/>
            </a:pPr>
            <a:r>
              <a:rPr lang="en-US" sz="1600" dirty="0">
                <a:latin typeface="Tw Cen MT" charset="0"/>
              </a:rPr>
              <a:t>Honours Thesis </a:t>
            </a:r>
            <a:endParaRPr lang="en-US" sz="1600" dirty="0">
              <a:latin typeface="Tw Cen MT" charset="0"/>
            </a:endParaRPr>
          </a:p>
          <a:p>
            <a:pPr marL="0" indent="0">
              <a:buNone/>
            </a:pPr>
            <a:r>
              <a:rPr lang="en-US" sz="1600" dirty="0">
                <a:latin typeface="Tw Cen MT" charset="0"/>
              </a:rPr>
              <a:t>Presentation and Defense</a:t>
            </a:r>
            <a:endParaRPr lang="en-US" sz="1600" dirty="0">
              <a:latin typeface="Tw Cen MT"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dirty="0">
                <a:solidFill>
                  <a:schemeClr val="accent1"/>
                </a:solidFill>
                <a:latin typeface="Tw Cen MT" charset="0"/>
              </a:rPr>
              <a:t>Methodology</a:t>
            </a:r>
            <a:endParaRPr lang="en-US" b="0" dirty="0">
              <a:solidFill>
                <a:schemeClr val="accent1"/>
              </a:solidFill>
              <a:latin typeface="Tw Cen MT" charset="0"/>
            </a:endParaRPr>
          </a:p>
        </p:txBody>
      </p:sp>
      <p:sp>
        <p:nvSpPr>
          <p:cNvPr id="3" name="Content Placeholder 2"/>
          <p:cNvSpPr>
            <a:spLocks noGrp="1"/>
          </p:cNvSpPr>
          <p:nvPr>
            <p:ph idx="1"/>
          </p:nvPr>
        </p:nvSpPr>
        <p:spPr>
          <a:xfrm>
            <a:off x="457200" y="1266825"/>
            <a:ext cx="8229600" cy="4859655"/>
          </a:xfrm>
        </p:spPr>
        <p:txBody>
          <a:bodyPr>
            <a:noAutofit/>
          </a:bodyPr>
          <a:lstStyle/>
          <a:p>
            <a:pPr marL="0" indent="0" fontAlgn="auto">
              <a:spcAft>
                <a:spcPts val="600"/>
              </a:spcAft>
              <a:buFont typeface="Lucida Grande" panose="020B0600040502020204"/>
              <a:buNone/>
              <a:defRPr/>
            </a:pPr>
            <a:r>
              <a:rPr lang="en-US" b="1" dirty="0" smtClean="0">
                <a:ea typeface="+mn-ea"/>
              </a:rPr>
              <a:t>Various HCI evaluation methods were applied.</a:t>
            </a:r>
            <a:endParaRPr lang="en-US" b="1" dirty="0" smtClean="0">
              <a:ea typeface="+mn-ea"/>
            </a:endParaRPr>
          </a:p>
          <a:p>
            <a:pPr marL="0" indent="0" fontAlgn="auto">
              <a:spcAft>
                <a:spcPts val="600"/>
              </a:spcAft>
              <a:buFont typeface="Lucida Grande" panose="020B0600040502020204"/>
              <a:buNone/>
              <a:defRPr/>
            </a:pPr>
            <a:r>
              <a:rPr lang="en-US" dirty="0" smtClean="0">
                <a:solidFill>
                  <a:prstClr val="black"/>
                </a:solidFill>
                <a:ea typeface="+mn-ea"/>
              </a:rPr>
              <a:t>All studies were conducted in Guangzhou during 2022.</a:t>
            </a:r>
            <a:endParaRPr lang="en-US" dirty="0" smtClean="0">
              <a:solidFill>
                <a:prstClr val="black"/>
              </a:solidFill>
              <a:ea typeface="+mn-ea"/>
            </a:endParaRPr>
          </a:p>
          <a:p>
            <a:pPr fontAlgn="auto">
              <a:spcAft>
                <a:spcPts val="600"/>
              </a:spcAft>
              <a:buFont typeface="Lucida Grande" panose="020B0600040502020204"/>
              <a:buChar char="–"/>
              <a:defRPr/>
            </a:pPr>
            <a:r>
              <a:rPr lang="en-US" sz="2000" dirty="0" smtClean="0">
                <a:solidFill>
                  <a:prstClr val="black"/>
                </a:solidFill>
                <a:ea typeface="+mn-ea"/>
              </a:rPr>
              <a:t>Domestic travel restrictions limited cross-provincial study;</a:t>
            </a:r>
            <a:endParaRPr lang="en-US" sz="2000" dirty="0" smtClean="0">
              <a:solidFill>
                <a:prstClr val="black"/>
              </a:solidFill>
              <a:ea typeface="+mn-ea"/>
            </a:endParaRPr>
          </a:p>
          <a:p>
            <a:pPr fontAlgn="auto">
              <a:spcAft>
                <a:spcPts val="600"/>
              </a:spcAft>
              <a:buFont typeface="Lucida Grande" panose="020B0600040502020204"/>
              <a:buChar char="–"/>
              <a:defRPr/>
            </a:pPr>
            <a:r>
              <a:rPr lang="en-US" sz="2000" dirty="0" smtClean="0">
                <a:solidFill>
                  <a:prstClr val="black"/>
                </a:solidFill>
                <a:ea typeface="+mn-ea"/>
              </a:rPr>
              <a:t>Guangzhou, as a metropolitan, is more likely affected by Covid.</a:t>
            </a:r>
            <a:endParaRPr lang="en-US" sz="2000" dirty="0" smtClean="0">
              <a:solidFill>
                <a:prstClr val="black"/>
              </a:solidFill>
              <a:ea typeface="+mn-ea"/>
            </a:endParaRPr>
          </a:p>
        </p:txBody>
      </p:sp>
      <p:graphicFrame>
        <p:nvGraphicFramePr>
          <p:cNvPr id="4" name="Table 3"/>
          <p:cNvGraphicFramePr>
            <a:graphicFrameLocks noGrp="1"/>
          </p:cNvGraphicFramePr>
          <p:nvPr>
            <p:custDataLst>
              <p:tags r:id="rId1"/>
            </p:custDataLst>
          </p:nvPr>
        </p:nvGraphicFramePr>
        <p:xfrm>
          <a:off x="457200" y="3488690"/>
          <a:ext cx="8230235" cy="2146300"/>
        </p:xfrm>
        <a:graphic>
          <a:graphicData uri="http://schemas.openxmlformats.org/drawingml/2006/table">
            <a:tbl>
              <a:tblPr firstRow="1" bandRow="1">
                <a:tableStyleId>{0660B408-B3CF-4A94-85FC-2B1E0A45F4A2}</a:tableStyleId>
              </a:tblPr>
              <a:tblGrid>
                <a:gridCol w="2560955"/>
                <a:gridCol w="1553845"/>
                <a:gridCol w="2057400"/>
                <a:gridCol w="2058035"/>
              </a:tblGrid>
              <a:tr h="335280">
                <a:tc>
                  <a:txBody>
                    <a:bodyPr/>
                    <a:lstStyle/>
                    <a:p>
                      <a:r>
                        <a:rPr lang="en-US" sz="1600" dirty="0" smtClean="0">
                          <a:latin typeface="Tw Cen MT"/>
                          <a:cs typeface="Tw Cen MT"/>
                        </a:rPr>
                        <a:t>Method</a:t>
                      </a:r>
                      <a:endParaRPr lang="en-US" sz="1600" dirty="0" smtClean="0">
                        <a:latin typeface="Tw Cen MT"/>
                        <a:cs typeface="Tw Cen MT"/>
                      </a:endParaRPr>
                    </a:p>
                  </a:txBody>
                  <a:tcPr>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defRPr/>
                      </a:pPr>
                      <a:r>
                        <a:rPr lang="en-US" sz="1600" dirty="0" smtClean="0">
                          <a:latin typeface="Tw Cen MT"/>
                          <a:cs typeface="Tw Cen MT"/>
                        </a:rPr>
                        <a:t>Size</a:t>
                      </a:r>
                      <a:endParaRPr lang="en-US" sz="1600" dirty="0" smtClean="0">
                        <a:latin typeface="Tw Cen MT"/>
                        <a:cs typeface="Tw Cen MT"/>
                      </a:endParaRPr>
                    </a:p>
                  </a:txBody>
                  <a:tcPr>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defRPr/>
                      </a:pPr>
                      <a:r>
                        <a:rPr lang="en-US" sz="1600" dirty="0" smtClean="0">
                          <a:latin typeface="Tw Cen MT"/>
                          <a:cs typeface="Tw Cen MT"/>
                        </a:rPr>
                        <a:t>Time</a:t>
                      </a:r>
                      <a:endParaRPr lang="en-US" sz="1600" dirty="0" smtClean="0">
                        <a:latin typeface="Tw Cen MT"/>
                        <a:cs typeface="Tw Cen MT"/>
                      </a:endParaRPr>
                    </a:p>
                  </a:txBody>
                  <a:tcPr>
                    <a:lnB w="6350" cap="flat" cmpd="sng" algn="ctr">
                      <a:solidFill>
                        <a:srgbClr val="F05133"/>
                      </a:solidFill>
                      <a:prstDash val="solid"/>
                      <a:round/>
                      <a:headEnd type="none" w="med" len="med"/>
                      <a:tailEnd type="none" w="med" len="med"/>
                    </a:lnB>
                    <a:solidFill>
                      <a:schemeClr val="accent1"/>
                    </a:solidFill>
                  </a:tcPr>
                </a:tc>
                <a:tc>
                  <a:txBody>
                    <a:bodyPr/>
                    <a:p>
                      <a:pPr marL="0" marR="0" indent="0" algn="l" defTabSz="457200" rtl="0" eaLnBrk="1" fontAlgn="auto" latinLnBrk="0" hangingPunct="1">
                        <a:lnSpc>
                          <a:spcPct val="100000"/>
                        </a:lnSpc>
                        <a:spcBef>
                          <a:spcPts val="0"/>
                        </a:spcBef>
                        <a:spcAft>
                          <a:spcPts val="0"/>
                        </a:spcAft>
                        <a:buClrTx/>
                        <a:buSzTx/>
                        <a:buFontTx/>
                        <a:buNone/>
                        <a:defRPr/>
                      </a:pPr>
                      <a:r>
                        <a:rPr lang="en-US" altLang="en-US" sz="1600" dirty="0" smtClean="0">
                          <a:latin typeface="Tw Cen MT"/>
                          <a:cs typeface="Tw Cen MT"/>
                        </a:rPr>
                        <a:t>Location</a:t>
                      </a:r>
                      <a:endParaRPr lang="en-US" altLang="en-US" sz="1600" dirty="0" smtClean="0">
                        <a:latin typeface="Tw Cen MT"/>
                        <a:cs typeface="Tw Cen MT"/>
                      </a:endParaRPr>
                    </a:p>
                  </a:txBody>
                  <a:tcPr>
                    <a:lnB w="6350" cap="flat" cmpd="sng" algn="ctr">
                      <a:solidFill>
                        <a:srgbClr val="F05133"/>
                      </a:solidFill>
                      <a:prstDash val="solid"/>
                      <a:round/>
                      <a:headEnd type="none" w="med" len="med"/>
                      <a:tailEnd type="none" w="med" len="med"/>
                    </a:lnB>
                    <a:solidFill>
                      <a:schemeClr val="accent1"/>
                    </a:solidFill>
                  </a:tcPr>
                </a:tc>
              </a:tr>
              <a:tr h="570230">
                <a:tc>
                  <a:txBody>
                    <a:bodyPr/>
                    <a:lstStyle/>
                    <a:p>
                      <a:pPr marL="0" marR="0" indent="0" algn="l" defTabSz="457200" rtl="0" eaLnBrk="1" fontAlgn="auto" latinLnBrk="0" hangingPunct="1">
                        <a:lnSpc>
                          <a:spcPct val="100000"/>
                        </a:lnSpc>
                        <a:spcBef>
                          <a:spcPts val="0"/>
                        </a:spcBef>
                        <a:spcAft>
                          <a:spcPts val="0"/>
                        </a:spcAft>
                        <a:buClrTx/>
                        <a:buSzTx/>
                        <a:buFontTx/>
                        <a:buNone/>
                        <a:defRPr/>
                      </a:pPr>
                      <a:r>
                        <a:rPr lang="en-US" sz="1600" dirty="0" smtClean="0">
                          <a:latin typeface="Tw Cen MT"/>
                          <a:cs typeface="Tw Cen MT"/>
                        </a:rPr>
                        <a:t>Cognitive Walkthrough</a:t>
                      </a:r>
                      <a:endParaRPr lang="en-US" sz="1600" dirty="0" smtClean="0">
                        <a:latin typeface="Tw Cen MT"/>
                        <a:cs typeface="Tw Cen MT"/>
                      </a:endParaRPr>
                    </a:p>
                  </a:txBody>
                  <a:tcPr anchor="ctr" anchorCtr="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defRPr/>
                      </a:pPr>
                      <a:r>
                        <a:rPr lang="en-US" sz="1600" dirty="0" smtClean="0">
                          <a:latin typeface="Tw Cen MT"/>
                          <a:cs typeface="Tw Cen MT"/>
                        </a:rPr>
                        <a:t>N=3</a:t>
                      </a:r>
                      <a:endParaRPr lang="en-US" sz="1600" dirty="0" smtClean="0">
                        <a:latin typeface="Tw Cen MT"/>
                        <a:cs typeface="Tw Cen MT"/>
                      </a:endParaRPr>
                    </a:p>
                  </a:txBody>
                  <a:tcPr anchor="ctr" anchorCtr="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defRPr/>
                      </a:pPr>
                      <a:r>
                        <a:rPr lang="en-US" sz="1600" dirty="0" smtClean="0">
                          <a:latin typeface="Tw Cen MT"/>
                          <a:cs typeface="Tw Cen MT"/>
                        </a:rPr>
                        <a:t>October 16-17</a:t>
                      </a:r>
                      <a:endParaRPr lang="en-US" sz="1600" dirty="0" smtClean="0">
                        <a:latin typeface="Tw Cen MT"/>
                        <a:cs typeface="Tw Cen MT"/>
                      </a:endParaRPr>
                    </a:p>
                  </a:txBody>
                  <a:tcPr anchor="ctr" anchorCtr="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p>
                      <a:pPr marL="0" marR="0" indent="0" algn="l" defTabSz="457200" rtl="0" eaLnBrk="1" fontAlgn="auto" latinLnBrk="0" hangingPunct="1">
                        <a:lnSpc>
                          <a:spcPct val="100000"/>
                        </a:lnSpc>
                        <a:spcBef>
                          <a:spcPts val="0"/>
                        </a:spcBef>
                        <a:spcAft>
                          <a:spcPts val="0"/>
                        </a:spcAft>
                        <a:buClrTx/>
                        <a:buSzTx/>
                        <a:buFontTx/>
                        <a:buNone/>
                        <a:defRPr/>
                      </a:pPr>
                      <a:r>
                        <a:rPr lang="en-US" altLang="en-US" sz="1600" dirty="0" smtClean="0">
                          <a:latin typeface="Tw Cen MT"/>
                          <a:cs typeface="Tw Cen MT"/>
                        </a:rPr>
                        <a:t>Guangzhou</a:t>
                      </a:r>
                      <a:endParaRPr lang="en-US" altLang="en-US" sz="1600" dirty="0" smtClean="0">
                        <a:latin typeface="Tw Cen MT"/>
                        <a:cs typeface="Tw Cen MT"/>
                      </a:endParaRPr>
                    </a:p>
                  </a:txBody>
                  <a:tcPr anchor="ctr" anchorCtr="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r>
              <a:tr h="335280">
                <a:tc>
                  <a:txBody>
                    <a:bodyPr/>
                    <a:lstStyle/>
                    <a:p>
                      <a:pPr algn="l"/>
                      <a:r>
                        <a:rPr lang="en-US" sz="1600" dirty="0">
                          <a:latin typeface="Tw Cen MT"/>
                          <a:cs typeface="Tw Cen MT"/>
                        </a:rPr>
                        <a:t>Think Aloud</a:t>
                      </a:r>
                      <a:endParaRPr lang="en-US" sz="1600" dirty="0">
                        <a:latin typeface="Tw Cen MT"/>
                        <a:cs typeface="Tw Cen MT"/>
                      </a:endParaRPr>
                    </a:p>
                  </a:txBody>
                  <a:tcPr anchor="ctr" anchorCtr="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algn="l"/>
                      <a:r>
                        <a:rPr lang="en-US" sz="1600" dirty="0">
                          <a:latin typeface="Tw Cen MT"/>
                          <a:cs typeface="Tw Cen MT"/>
                        </a:rPr>
                        <a:t>N=4</a:t>
                      </a:r>
                      <a:endParaRPr lang="en-US" sz="1600" dirty="0">
                        <a:latin typeface="Tw Cen MT"/>
                        <a:cs typeface="Tw Cen MT"/>
                      </a:endParaRPr>
                    </a:p>
                  </a:txBody>
                  <a:tcPr anchor="ctr" anchorCtr="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algn="l"/>
                      <a:r>
                        <a:rPr lang="en-US" sz="1600" dirty="0">
                          <a:latin typeface="Tw Cen MT"/>
                          <a:cs typeface="Tw Cen MT"/>
                        </a:rPr>
                        <a:t>October 23</a:t>
                      </a:r>
                      <a:endParaRPr lang="en-US" sz="1600" dirty="0">
                        <a:latin typeface="Tw Cen MT"/>
                        <a:cs typeface="Tw Cen MT"/>
                      </a:endParaRPr>
                    </a:p>
                  </a:txBody>
                  <a:tcPr anchor="ctr" anchorCtr="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p>
                      <a:pPr algn="l">
                        <a:buNone/>
                      </a:pPr>
                      <a:r>
                        <a:rPr lang="en-US" altLang="en-US" sz="1600" dirty="0">
                          <a:latin typeface="Tw Cen MT"/>
                          <a:cs typeface="Tw Cen MT"/>
                        </a:rPr>
                        <a:t>Guangzhou</a:t>
                      </a:r>
                      <a:endParaRPr lang="en-US" altLang="en-US" sz="1600" dirty="0">
                        <a:latin typeface="Tw Cen MT"/>
                        <a:cs typeface="Tw Cen MT"/>
                      </a:endParaRPr>
                    </a:p>
                  </a:txBody>
                  <a:tcPr anchor="ctr" anchorCtr="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r>
              <a:tr h="570230">
                <a:tc>
                  <a:txBody>
                    <a:bodyPr/>
                    <a:lstStyle/>
                    <a:p>
                      <a:pPr algn="l"/>
                      <a:r>
                        <a:rPr lang="en-US" sz="1600" dirty="0">
                          <a:latin typeface="Tw Cen MT"/>
                          <a:cs typeface="Tw Cen MT"/>
                        </a:rPr>
                        <a:t>Survey Questionnaire(s)</a:t>
                      </a:r>
                      <a:endParaRPr lang="en-US" sz="1600" dirty="0">
                        <a:latin typeface="Tw Cen MT"/>
                        <a:cs typeface="Tw Cen MT"/>
                      </a:endParaRPr>
                    </a:p>
                  </a:txBody>
                  <a:tcPr anchor="ctr" anchorCtr="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algn="l"/>
                      <a:r>
                        <a:rPr lang="en-US" sz="1600" dirty="0">
                          <a:latin typeface="Tw Cen MT"/>
                          <a:cs typeface="Tw Cen MT"/>
                        </a:rPr>
                        <a:t>N=33; N=89</a:t>
                      </a:r>
                      <a:endParaRPr lang="en-US" sz="1600" dirty="0">
                        <a:latin typeface="Tw Cen MT"/>
                        <a:cs typeface="Tw Cen MT"/>
                      </a:endParaRPr>
                    </a:p>
                  </a:txBody>
                  <a:tcPr anchor="ctr" anchorCtr="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algn="l"/>
                      <a:r>
                        <a:rPr lang="en-US" sz="1600" dirty="0">
                          <a:latin typeface="Tw Cen MT"/>
                          <a:cs typeface="Tw Cen MT"/>
                        </a:rPr>
                        <a:t>October 1-31</a:t>
                      </a:r>
                      <a:endParaRPr lang="en-US" sz="1600" dirty="0">
                        <a:latin typeface="Tw Cen MT"/>
                        <a:cs typeface="Tw Cen MT"/>
                      </a:endParaRPr>
                    </a:p>
                  </a:txBody>
                  <a:tcPr anchor="ctr" anchorCtr="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p>
                      <a:pPr algn="l">
                        <a:buNone/>
                      </a:pPr>
                      <a:r>
                        <a:rPr lang="en-US" altLang="en-US" sz="1600" dirty="0">
                          <a:latin typeface="Tw Cen MT"/>
                          <a:cs typeface="Tw Cen MT"/>
                        </a:rPr>
                        <a:t>Guangzhou</a:t>
                      </a:r>
                      <a:endParaRPr lang="en-US" altLang="en-US" sz="1600" dirty="0">
                        <a:latin typeface="Tw Cen MT"/>
                        <a:cs typeface="Tw Cen MT"/>
                      </a:endParaRPr>
                    </a:p>
                  </a:txBody>
                  <a:tcPr anchor="ctr" anchorCtr="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r>
              <a:tr h="335280">
                <a:tc>
                  <a:txBody>
                    <a:bodyPr/>
                    <a:lstStyle/>
                    <a:p>
                      <a:pPr algn="l"/>
                      <a:r>
                        <a:rPr lang="en-US" sz="1600" dirty="0">
                          <a:latin typeface="Tw Cen MT"/>
                          <a:cs typeface="Tw Cen MT"/>
                        </a:rPr>
                        <a:t>Volunteer Experience</a:t>
                      </a:r>
                      <a:endParaRPr lang="en-US" sz="1600" dirty="0">
                        <a:latin typeface="Tw Cen MT"/>
                        <a:cs typeface="Tw Cen MT"/>
                      </a:endParaRPr>
                    </a:p>
                  </a:txBody>
                  <a:tcPr anchor="ctr" anchorCtr="0">
                    <a:lnT w="6350" cap="flat" cmpd="sng" algn="ctr">
                      <a:solidFill>
                        <a:srgbClr val="F05133"/>
                      </a:solidFill>
                      <a:prstDash val="solid"/>
                      <a:round/>
                      <a:headEnd type="none" w="med" len="med"/>
                      <a:tailEnd type="none" w="med" len="med"/>
                    </a:lnT>
                  </a:tcPr>
                </a:tc>
                <a:tc>
                  <a:txBody>
                    <a:bodyPr/>
                    <a:lstStyle/>
                    <a:p>
                      <a:pPr algn="l"/>
                      <a:r>
                        <a:rPr lang="en-US" sz="1600" dirty="0">
                          <a:latin typeface="Tw Cen MT"/>
                          <a:cs typeface="Tw Cen MT"/>
                        </a:rPr>
                        <a:t>N/A</a:t>
                      </a:r>
                      <a:endParaRPr lang="en-US" sz="1600" dirty="0">
                        <a:latin typeface="Tw Cen MT"/>
                        <a:cs typeface="Tw Cen MT"/>
                      </a:endParaRPr>
                    </a:p>
                  </a:txBody>
                  <a:tcPr anchor="ctr" anchorCtr="0">
                    <a:lnT w="6350" cap="flat" cmpd="sng" algn="ctr">
                      <a:solidFill>
                        <a:srgbClr val="F05133"/>
                      </a:solidFill>
                      <a:prstDash val="solid"/>
                      <a:round/>
                      <a:headEnd type="none" w="med" len="med"/>
                      <a:tailEnd type="none" w="med" len="med"/>
                    </a:lnT>
                  </a:tcPr>
                </a:tc>
                <a:tc>
                  <a:txBody>
                    <a:bodyPr/>
                    <a:lstStyle/>
                    <a:p>
                      <a:pPr algn="l"/>
                      <a:r>
                        <a:rPr lang="en-US" sz="1600" dirty="0">
                          <a:latin typeface="Tw Cen MT"/>
                          <a:cs typeface="Tw Cen MT"/>
                        </a:rPr>
                        <a:t>Whole year</a:t>
                      </a:r>
                      <a:endParaRPr lang="en-US" sz="1600" dirty="0">
                        <a:latin typeface="Tw Cen MT"/>
                        <a:cs typeface="Tw Cen MT"/>
                      </a:endParaRPr>
                    </a:p>
                  </a:txBody>
                  <a:tcPr anchor="ctr" anchorCtr="0">
                    <a:lnT w="6350" cap="flat" cmpd="sng" algn="ctr">
                      <a:solidFill>
                        <a:srgbClr val="F05133"/>
                      </a:solidFill>
                      <a:prstDash val="solid"/>
                      <a:round/>
                      <a:headEnd type="none" w="med" len="med"/>
                      <a:tailEnd type="none" w="med" len="med"/>
                    </a:lnT>
                  </a:tcPr>
                </a:tc>
                <a:tc>
                  <a:txBody>
                    <a:bodyPr/>
                    <a:p>
                      <a:pPr algn="l">
                        <a:buNone/>
                      </a:pPr>
                      <a:r>
                        <a:rPr lang="en-US" altLang="en-US" sz="1600" dirty="0">
                          <a:latin typeface="Tw Cen MT"/>
                          <a:cs typeface="Tw Cen MT"/>
                        </a:rPr>
                        <a:t>Guangzhou</a:t>
                      </a:r>
                      <a:endParaRPr lang="en-US" altLang="en-US" sz="1600" dirty="0">
                        <a:latin typeface="Tw Cen MT"/>
                        <a:cs typeface="Tw Cen MT"/>
                      </a:endParaRPr>
                    </a:p>
                  </a:txBody>
                  <a:tcPr anchor="ctr" anchorCtr="0">
                    <a:lnT w="6350" cap="flat" cmpd="sng" algn="ctr">
                      <a:solidFill>
                        <a:srgbClr val="F05133"/>
                      </a:solidFill>
                      <a:prstDash val="solid"/>
                      <a:round/>
                      <a:headEnd type="none" w="med" len="med"/>
                      <a:tailEnd type="none" w="med" len="med"/>
                    </a:lnT>
                  </a:tcPr>
                </a:tc>
              </a:tr>
            </a:tbl>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persona-ailing"/>
          <p:cNvPicPr>
            <a:picLocks noChangeAspect="1"/>
          </p:cNvPicPr>
          <p:nvPr/>
        </p:nvPicPr>
        <p:blipFill>
          <a:blip r:embed="rId1"/>
          <a:stretch>
            <a:fillRect/>
          </a:stretch>
        </p:blipFill>
        <p:spPr>
          <a:xfrm>
            <a:off x="3513455" y="1873885"/>
            <a:ext cx="2112010" cy="2098675"/>
          </a:xfrm>
          <a:prstGeom prst="rect">
            <a:avLst/>
          </a:prstGeom>
        </p:spPr>
      </p:pic>
      <p:sp>
        <p:nvSpPr>
          <p:cNvPr id="17409" name="Title 1"/>
          <p:cNvSpPr>
            <a:spLocks noGrp="1"/>
          </p:cNvSpPr>
          <p:nvPr>
            <p:ph type="title"/>
          </p:nvPr>
        </p:nvSpPr>
        <p:spPr/>
        <p:txBody>
          <a:bodyPr/>
          <a:lstStyle/>
          <a:p>
            <a:r>
              <a:rPr lang="en-US" dirty="0">
                <a:solidFill>
                  <a:schemeClr val="accent1"/>
                </a:solidFill>
                <a:latin typeface="Tw Cen MT" charset="0"/>
              </a:rPr>
              <a:t>Methodology</a:t>
            </a:r>
            <a:endParaRPr lang="en-US" b="0" dirty="0">
              <a:solidFill>
                <a:schemeClr val="accent1"/>
              </a:solidFill>
              <a:latin typeface="Tw Cen MT" charset="0"/>
            </a:endParaRPr>
          </a:p>
        </p:txBody>
      </p:sp>
      <p:sp>
        <p:nvSpPr>
          <p:cNvPr id="3" name="Content Placeholder 2"/>
          <p:cNvSpPr>
            <a:spLocks noGrp="1"/>
          </p:cNvSpPr>
          <p:nvPr>
            <p:ph idx="1"/>
          </p:nvPr>
        </p:nvSpPr>
        <p:spPr>
          <a:xfrm>
            <a:off x="457200" y="1260475"/>
            <a:ext cx="8229600" cy="4866005"/>
          </a:xfrm>
        </p:spPr>
        <p:txBody>
          <a:bodyPr>
            <a:noAutofit/>
          </a:bodyPr>
          <a:lstStyle/>
          <a:p>
            <a:pPr marL="0" indent="0" fontAlgn="auto">
              <a:spcAft>
                <a:spcPts val="600"/>
              </a:spcAft>
              <a:buFont typeface="Lucida Grande" panose="020B0600040502020204"/>
              <a:buNone/>
              <a:defRPr/>
            </a:pPr>
            <a:r>
              <a:rPr lang="en-US" b="1" i="1" dirty="0" smtClean="0">
                <a:ea typeface="+mn-ea"/>
              </a:rPr>
              <a:t>Illustration of Methods</a:t>
            </a:r>
            <a:endParaRPr lang="en-US" b="1" i="1" dirty="0" smtClean="0">
              <a:ea typeface="+mn-ea"/>
            </a:endParaRPr>
          </a:p>
          <a:p>
            <a:pPr marL="0" indent="0" fontAlgn="auto">
              <a:spcAft>
                <a:spcPts val="600"/>
              </a:spcAft>
              <a:buFont typeface="Lucida Grande" panose="020B0600040502020204"/>
              <a:buNone/>
              <a:defRPr/>
            </a:pPr>
            <a:r>
              <a:rPr lang="en-US" u="sng" dirty="0" smtClean="0">
                <a:solidFill>
                  <a:prstClr val="black"/>
                </a:solidFill>
                <a:ea typeface="+mn-ea"/>
              </a:rPr>
              <a:t>Persona</a:t>
            </a:r>
            <a:endParaRPr lang="en-US" dirty="0" smtClean="0">
              <a:solidFill>
                <a:prstClr val="black"/>
              </a:solidFill>
              <a:ea typeface="+mn-ea"/>
            </a:endParaRPr>
          </a:p>
          <a:p>
            <a:pPr lvl="1" fontAlgn="auto">
              <a:spcAft>
                <a:spcPts val="600"/>
              </a:spcAft>
              <a:buFont typeface="Lucida Grande" panose="020B0600040502020204"/>
              <a:buChar char="–"/>
              <a:defRPr/>
            </a:pPr>
            <a:r>
              <a:rPr lang="en-US" sz="1500" dirty="0" smtClean="0">
                <a:solidFill>
                  <a:prstClr val="black"/>
                </a:solidFill>
                <a:ea typeface="+mn-ea"/>
              </a:rPr>
              <a:t>A: Ailing, 85, Female;</a:t>
            </a:r>
            <a:endParaRPr lang="en-US" sz="1500" dirty="0" smtClean="0">
              <a:solidFill>
                <a:prstClr val="black"/>
              </a:solidFill>
              <a:ea typeface="+mn-ea"/>
            </a:endParaRPr>
          </a:p>
          <a:p>
            <a:pPr lvl="1" fontAlgn="auto">
              <a:spcAft>
                <a:spcPts val="600"/>
              </a:spcAft>
              <a:buFont typeface="Lucida Grande" panose="020B0600040502020204"/>
              <a:buChar char="–"/>
              <a:defRPr/>
            </a:pPr>
            <a:r>
              <a:rPr lang="en-US" sz="1500" dirty="0" smtClean="0">
                <a:solidFill>
                  <a:prstClr val="black"/>
                </a:solidFill>
                <a:ea typeface="+mn-ea"/>
              </a:rPr>
              <a:t>B: Baogang, 68, Male;</a:t>
            </a:r>
            <a:endParaRPr lang="en-US" sz="1500" dirty="0" smtClean="0">
              <a:solidFill>
                <a:prstClr val="black"/>
              </a:solidFill>
              <a:ea typeface="+mn-ea"/>
            </a:endParaRPr>
          </a:p>
          <a:p>
            <a:pPr fontAlgn="auto">
              <a:spcAft>
                <a:spcPts val="600"/>
              </a:spcAft>
              <a:buFont typeface="Lucida Grande" panose="020B0600040502020204"/>
              <a:buChar char="–"/>
              <a:defRPr/>
            </a:pPr>
            <a:r>
              <a:rPr lang="en-US" sz="1800" dirty="0" smtClean="0">
                <a:solidFill>
                  <a:prstClr val="black"/>
                </a:solidFill>
                <a:ea typeface="+mn-ea"/>
              </a:rPr>
              <a:t>Reflect typical users;</a:t>
            </a:r>
            <a:endParaRPr lang="en-US" sz="1800" dirty="0" smtClean="0">
              <a:solidFill>
                <a:prstClr val="black"/>
              </a:solidFill>
              <a:ea typeface="+mn-ea"/>
            </a:endParaRPr>
          </a:p>
          <a:p>
            <a:pPr fontAlgn="auto">
              <a:spcAft>
                <a:spcPts val="600"/>
              </a:spcAft>
              <a:buFont typeface="Lucida Grande" panose="020B0600040502020204"/>
              <a:buChar char="–"/>
              <a:defRPr/>
            </a:pPr>
            <a:r>
              <a:rPr lang="en-US" sz="1800" dirty="0" smtClean="0">
                <a:solidFill>
                  <a:prstClr val="black"/>
                </a:solidFill>
                <a:ea typeface="+mn-ea"/>
              </a:rPr>
              <a:t>Ideas are from reality.</a:t>
            </a:r>
            <a:endParaRPr lang="en-US" sz="1800" dirty="0" smtClean="0">
              <a:solidFill>
                <a:prstClr val="black"/>
              </a:solidFill>
              <a:ea typeface="+mn-ea"/>
            </a:endParaRPr>
          </a:p>
          <a:p>
            <a:pPr fontAlgn="auto">
              <a:spcAft>
                <a:spcPts val="600"/>
              </a:spcAft>
              <a:buFont typeface="Lucida Grande" panose="020B0600040502020204"/>
              <a:buChar char="–"/>
              <a:defRPr/>
            </a:pPr>
            <a:endParaRPr lang="en-US" sz="900" dirty="0" smtClean="0">
              <a:solidFill>
                <a:prstClr val="black"/>
              </a:solidFill>
              <a:ea typeface="+mn-ea"/>
            </a:endParaRPr>
          </a:p>
          <a:p>
            <a:pPr marL="0" indent="0" fontAlgn="auto">
              <a:spcAft>
                <a:spcPts val="600"/>
              </a:spcAft>
              <a:buFont typeface="Lucida Grande" panose="020B0600040502020204"/>
              <a:buNone/>
              <a:defRPr/>
            </a:pPr>
            <a:r>
              <a:rPr lang="en-US" sz="2400" u="sng" dirty="0" smtClean="0">
                <a:solidFill>
                  <a:prstClr val="black"/>
                </a:solidFill>
                <a:ea typeface="+mn-ea"/>
                <a:sym typeface="+mn-ea"/>
              </a:rPr>
              <a:t>Volunteer</a:t>
            </a:r>
            <a:endParaRPr lang="en-US" sz="2400" u="sng" dirty="0" smtClean="0">
              <a:solidFill>
                <a:prstClr val="black"/>
              </a:solidFill>
              <a:ea typeface="+mn-ea"/>
              <a:sym typeface="+mn-ea"/>
            </a:endParaRPr>
          </a:p>
          <a:p>
            <a:pPr fontAlgn="auto">
              <a:spcAft>
                <a:spcPts val="600"/>
              </a:spcAft>
              <a:buFont typeface="Lucida Grande" panose="020B0600040502020204"/>
              <a:buChar char="–"/>
              <a:defRPr/>
            </a:pPr>
            <a:r>
              <a:rPr lang="en-US" sz="1800" dirty="0" smtClean="0">
                <a:solidFill>
                  <a:prstClr val="black"/>
                </a:solidFill>
                <a:ea typeface="+mn-ea"/>
                <a:sym typeface="+mn-ea"/>
              </a:rPr>
              <a:t>Joined elderly smartphone classrooms hosted by service stations.</a:t>
            </a:r>
            <a:endParaRPr lang="en-US" sz="1800" dirty="0" smtClean="0">
              <a:solidFill>
                <a:prstClr val="black"/>
              </a:solidFill>
              <a:ea typeface="+mn-ea"/>
              <a:sym typeface="+mn-ea"/>
            </a:endParaRPr>
          </a:p>
          <a:p>
            <a:pPr fontAlgn="auto">
              <a:spcAft>
                <a:spcPts val="600"/>
              </a:spcAft>
              <a:buFont typeface="Lucida Grande" panose="020B0600040502020204"/>
              <a:buChar char="–"/>
              <a:defRPr/>
            </a:pPr>
            <a:r>
              <a:rPr lang="en-US" sz="1800" dirty="0" smtClean="0">
                <a:solidFill>
                  <a:prstClr val="black"/>
                </a:solidFill>
                <a:ea typeface="+mn-ea"/>
              </a:rPr>
              <a:t>Is informal, only served as empirical, observational studies.</a:t>
            </a:r>
            <a:endParaRPr lang="en-US" sz="1800" dirty="0" smtClean="0">
              <a:solidFill>
                <a:prstClr val="black"/>
              </a:solidFill>
              <a:ea typeface="+mn-ea"/>
            </a:endParaRPr>
          </a:p>
        </p:txBody>
      </p:sp>
      <p:pic>
        <p:nvPicPr>
          <p:cNvPr id="5" name="图片 4" descr="persona-baogang"/>
          <p:cNvPicPr>
            <a:picLocks noChangeAspect="1"/>
          </p:cNvPicPr>
          <p:nvPr/>
        </p:nvPicPr>
        <p:blipFill>
          <a:blip r:embed="rId2"/>
          <a:srcRect l="8002" r="5078"/>
          <a:stretch>
            <a:fillRect/>
          </a:stretch>
        </p:blipFill>
        <p:spPr>
          <a:xfrm>
            <a:off x="5920740" y="1895475"/>
            <a:ext cx="2118995" cy="2060575"/>
          </a:xfrm>
          <a:prstGeom prst="rect">
            <a:avLst/>
          </a:prstGeom>
          <a:ln w="19050">
            <a:solidFill>
              <a:schemeClr val="tx1"/>
            </a:solidFill>
          </a:ln>
        </p:spPr>
      </p:pic>
      <p:pic>
        <p:nvPicPr>
          <p:cNvPr id="6" name="图片 5" descr="vol0317-chebeistation"/>
          <p:cNvPicPr>
            <a:picLocks noChangeAspect="1"/>
          </p:cNvPicPr>
          <p:nvPr/>
        </p:nvPicPr>
        <p:blipFill>
          <a:blip r:embed="rId3"/>
          <a:stretch>
            <a:fillRect/>
          </a:stretch>
        </p:blipFill>
        <p:spPr>
          <a:xfrm>
            <a:off x="550545" y="5078095"/>
            <a:ext cx="1687830" cy="1266825"/>
          </a:xfrm>
          <a:prstGeom prst="rect">
            <a:avLst/>
          </a:prstGeom>
        </p:spPr>
      </p:pic>
      <p:pic>
        <p:nvPicPr>
          <p:cNvPr id="7" name="图片 6" descr="vol0520-meet"/>
          <p:cNvPicPr>
            <a:picLocks noChangeAspect="1"/>
          </p:cNvPicPr>
          <p:nvPr/>
        </p:nvPicPr>
        <p:blipFill>
          <a:blip r:embed="rId4"/>
          <a:stretch>
            <a:fillRect/>
          </a:stretch>
        </p:blipFill>
        <p:spPr>
          <a:xfrm>
            <a:off x="2499360" y="5078730"/>
            <a:ext cx="1688465" cy="1266190"/>
          </a:xfrm>
          <a:prstGeom prst="rect">
            <a:avLst/>
          </a:prstGeom>
        </p:spPr>
      </p:pic>
      <p:pic>
        <p:nvPicPr>
          <p:cNvPr id="8" name="图片 7" descr="vol0919"/>
          <p:cNvPicPr>
            <a:picLocks noChangeAspect="1"/>
          </p:cNvPicPr>
          <p:nvPr/>
        </p:nvPicPr>
        <p:blipFill>
          <a:blip r:embed="rId5"/>
          <a:stretch>
            <a:fillRect/>
          </a:stretch>
        </p:blipFill>
        <p:spPr>
          <a:xfrm>
            <a:off x="4448810" y="5081270"/>
            <a:ext cx="1687195" cy="1265555"/>
          </a:xfrm>
          <a:prstGeom prst="rect">
            <a:avLst/>
          </a:prstGeom>
        </p:spPr>
      </p:pic>
      <p:pic>
        <p:nvPicPr>
          <p:cNvPr id="9" name="图片 8" descr="vol0520-teach"/>
          <p:cNvPicPr>
            <a:picLocks noChangeAspect="1"/>
          </p:cNvPicPr>
          <p:nvPr/>
        </p:nvPicPr>
        <p:blipFill>
          <a:blip r:embed="rId6"/>
          <a:stretch>
            <a:fillRect/>
          </a:stretch>
        </p:blipFill>
        <p:spPr>
          <a:xfrm>
            <a:off x="6396990" y="5081270"/>
            <a:ext cx="1662430" cy="126492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dirty="0">
                <a:solidFill>
                  <a:schemeClr val="accent1"/>
                </a:solidFill>
                <a:latin typeface="Tw Cen MT" charset="0"/>
              </a:rPr>
              <a:t>Methodology</a:t>
            </a:r>
            <a:endParaRPr lang="en-US" b="0" dirty="0">
              <a:solidFill>
                <a:schemeClr val="accent1"/>
              </a:solidFill>
              <a:latin typeface="Tw Cen MT" charset="0"/>
            </a:endParaRPr>
          </a:p>
        </p:txBody>
      </p:sp>
      <p:sp>
        <p:nvSpPr>
          <p:cNvPr id="3" name="Content Placeholder 2"/>
          <p:cNvSpPr>
            <a:spLocks noGrp="1"/>
          </p:cNvSpPr>
          <p:nvPr>
            <p:ph idx="1"/>
          </p:nvPr>
        </p:nvSpPr>
        <p:spPr>
          <a:xfrm>
            <a:off x="457200" y="1260475"/>
            <a:ext cx="8229600" cy="5096510"/>
          </a:xfrm>
        </p:spPr>
        <p:txBody>
          <a:bodyPr>
            <a:noAutofit/>
          </a:bodyPr>
          <a:lstStyle/>
          <a:p>
            <a:pPr marL="0" indent="0" fontAlgn="auto">
              <a:spcAft>
                <a:spcPts val="600"/>
              </a:spcAft>
              <a:buFont typeface="Lucida Grande" panose="020B0600040502020204"/>
              <a:buNone/>
              <a:defRPr/>
            </a:pPr>
            <a:r>
              <a:rPr lang="en-US" b="1" i="1" dirty="0" smtClean="0">
                <a:ea typeface="+mn-ea"/>
              </a:rPr>
              <a:t>Illustration of Methods</a:t>
            </a:r>
            <a:endParaRPr lang="en-US" b="1" i="1" dirty="0" smtClean="0">
              <a:ea typeface="+mn-ea"/>
            </a:endParaRPr>
          </a:p>
          <a:p>
            <a:pPr marL="0" indent="0" fontAlgn="auto">
              <a:spcAft>
                <a:spcPts val="600"/>
              </a:spcAft>
              <a:buFont typeface="Lucida Grande" panose="020B0600040502020204"/>
              <a:buNone/>
              <a:defRPr/>
            </a:pPr>
            <a:r>
              <a:rPr lang="en-US" u="sng" dirty="0" smtClean="0">
                <a:solidFill>
                  <a:prstClr val="black"/>
                </a:solidFill>
                <a:ea typeface="+mn-ea"/>
              </a:rPr>
              <a:t>Cognitive Walkthrough</a:t>
            </a:r>
            <a:endParaRPr lang="en-US" dirty="0">
              <a:solidFill>
                <a:prstClr val="black"/>
              </a:solidFill>
              <a:ea typeface="+mn-ea"/>
            </a:endParaRPr>
          </a:p>
          <a:p>
            <a:pPr fontAlgn="auto">
              <a:spcAft>
                <a:spcPts val="600"/>
              </a:spcAft>
              <a:buFont typeface="Lucida Grande" panose="020B0600040502020204"/>
              <a:buChar char="–"/>
              <a:defRPr/>
            </a:pPr>
            <a:r>
              <a:rPr lang="en-US" sz="1800" dirty="0" smtClean="0">
                <a:solidFill>
                  <a:prstClr val="black"/>
                </a:solidFill>
                <a:ea typeface="+mn-ea"/>
              </a:rPr>
              <a:t>“Compact Cognitive Walkthrough” (CCW)</a:t>
            </a:r>
            <a:endParaRPr lang="en-US" sz="1800" dirty="0" smtClean="0">
              <a:solidFill>
                <a:prstClr val="black"/>
              </a:solidFill>
              <a:ea typeface="+mn-ea"/>
            </a:endParaRPr>
          </a:p>
          <a:p>
            <a:pPr lvl="1" fontAlgn="auto">
              <a:spcAft>
                <a:spcPts val="600"/>
              </a:spcAft>
              <a:buFont typeface="Lucida Grande" panose="020B0600040502020204"/>
              <a:buChar char="–"/>
              <a:defRPr/>
            </a:pPr>
            <a:r>
              <a:rPr lang="en-US" sz="1500" dirty="0" smtClean="0">
                <a:solidFill>
                  <a:prstClr val="black"/>
                </a:solidFill>
                <a:ea typeface="+mn-ea"/>
              </a:rPr>
              <a:t>Decompose all user tasks into steps and </a:t>
            </a:r>
            <a:r>
              <a:rPr lang="en-US" sz="1500" dirty="0" smtClean="0">
                <a:solidFill>
                  <a:prstClr val="black"/>
                </a:solidFill>
                <a:ea typeface="+mn-ea"/>
                <a:sym typeface="+mn-ea"/>
              </a:rPr>
              <a:t>experts </a:t>
            </a:r>
            <a:r>
              <a:rPr lang="en-US" sz="1500" dirty="0" smtClean="0">
                <a:solidFill>
                  <a:prstClr val="black"/>
                </a:solidFill>
                <a:ea typeface="+mn-ea"/>
              </a:rPr>
              <a:t>evaluate by by asking:</a:t>
            </a:r>
            <a:endParaRPr lang="en-US" sz="1500" dirty="0" smtClean="0">
              <a:solidFill>
                <a:prstClr val="black"/>
              </a:solidFill>
              <a:ea typeface="+mn-ea"/>
            </a:endParaRPr>
          </a:p>
          <a:p>
            <a:pPr lvl="2" fontAlgn="auto">
              <a:spcAft>
                <a:spcPts val="600"/>
              </a:spcAft>
              <a:buFont typeface="Lucida Grande" panose="020B0600040502020204"/>
              <a:buChar char="–"/>
              <a:defRPr/>
            </a:pPr>
            <a:r>
              <a:rPr lang="en-US" sz="1500" dirty="0" smtClean="0">
                <a:solidFill>
                  <a:prstClr val="black"/>
                </a:solidFill>
                <a:ea typeface="+mn-ea"/>
              </a:rPr>
              <a:t>“Would our persona know what to do at this step?”</a:t>
            </a:r>
            <a:endParaRPr lang="en-US" sz="1500" dirty="0" smtClean="0">
              <a:solidFill>
                <a:prstClr val="black"/>
              </a:solidFill>
              <a:ea typeface="+mn-ea"/>
            </a:endParaRPr>
          </a:p>
          <a:p>
            <a:pPr lvl="2" fontAlgn="auto">
              <a:lnSpc>
                <a:spcPct val="100000"/>
              </a:lnSpc>
              <a:spcAft>
                <a:spcPts val="600"/>
              </a:spcAft>
              <a:buFont typeface="Lucida Grande" panose="020B0600040502020204"/>
              <a:buChar char="–"/>
              <a:defRPr/>
            </a:pPr>
            <a:r>
              <a:rPr lang="en-US" sz="1500" dirty="0" smtClean="0">
                <a:solidFill>
                  <a:prstClr val="black"/>
                </a:solidFill>
                <a:ea typeface="+mn-ea"/>
              </a:rPr>
              <a:t>“If the persona does the right action, do they know they have made progress toward their goal?”</a:t>
            </a:r>
            <a:endParaRPr lang="en-US" sz="1500" dirty="0" smtClean="0">
              <a:solidFill>
                <a:prstClr val="black"/>
              </a:solidFill>
              <a:ea typeface="+mn-ea"/>
            </a:endParaRPr>
          </a:p>
          <a:p>
            <a:pPr marL="0" indent="0" fontAlgn="auto">
              <a:spcAft>
                <a:spcPts val="600"/>
              </a:spcAft>
              <a:buFont typeface="Lucida Grande" panose="020B0600040502020204"/>
              <a:buNone/>
              <a:defRPr/>
            </a:pPr>
            <a:r>
              <a:rPr lang="en-US" u="sng" dirty="0" smtClean="0">
                <a:solidFill>
                  <a:prstClr val="black"/>
                </a:solidFill>
                <a:ea typeface="+mn-ea"/>
              </a:rPr>
              <a:t>Think Aloud</a:t>
            </a:r>
            <a:endParaRPr lang="en-US" u="sng" dirty="0" smtClean="0">
              <a:solidFill>
                <a:prstClr val="black"/>
              </a:solidFill>
              <a:ea typeface="+mn-ea"/>
            </a:endParaRPr>
          </a:p>
          <a:p>
            <a:pPr fontAlgn="auto">
              <a:spcAft>
                <a:spcPts val="600"/>
              </a:spcAft>
              <a:buFont typeface="Lucida Grande" panose="020B0600040502020204"/>
              <a:buChar char="–"/>
              <a:defRPr/>
            </a:pPr>
            <a:r>
              <a:rPr lang="en-US" sz="1800" dirty="0" smtClean="0">
                <a:solidFill>
                  <a:prstClr val="black"/>
                </a:solidFill>
                <a:ea typeface="+mn-ea"/>
              </a:rPr>
              <a:t>User Tasks done by elders.</a:t>
            </a:r>
            <a:endParaRPr lang="en-US" sz="1800" dirty="0" smtClean="0">
              <a:solidFill>
                <a:prstClr val="black"/>
              </a:solidFill>
              <a:ea typeface="+mn-ea"/>
            </a:endParaRPr>
          </a:p>
          <a:p>
            <a:pPr fontAlgn="auto">
              <a:spcAft>
                <a:spcPts val="600"/>
              </a:spcAft>
              <a:buFont typeface="Lucida Grande" panose="020B0600040502020204"/>
              <a:buChar char="–"/>
              <a:defRPr/>
            </a:pPr>
            <a:r>
              <a:rPr lang="en-US" sz="1800" dirty="0" smtClean="0">
                <a:solidFill>
                  <a:prstClr val="black"/>
                </a:solidFill>
                <a:ea typeface="+mn-ea"/>
              </a:rPr>
              <a:t>UMUX-lite and Open Questions at the end.</a:t>
            </a:r>
            <a:endParaRPr lang="en-US" sz="1800" dirty="0" smtClean="0">
              <a:solidFill>
                <a:prstClr val="black"/>
              </a:solidFill>
              <a:ea typeface="+mn-ea"/>
            </a:endParaRPr>
          </a:p>
          <a:p>
            <a:pPr marL="0" indent="0" fontAlgn="auto">
              <a:spcAft>
                <a:spcPts val="600"/>
              </a:spcAft>
              <a:buFont typeface="Lucida Grande" panose="020B0600040502020204"/>
              <a:buNone/>
              <a:defRPr/>
            </a:pPr>
            <a:r>
              <a:rPr lang="en-US" u="sng" dirty="0" smtClean="0">
                <a:solidFill>
                  <a:prstClr val="black"/>
                </a:solidFill>
                <a:ea typeface="+mn-ea"/>
              </a:rPr>
              <a:t>Questionnaire</a:t>
            </a:r>
            <a:endParaRPr lang="en-US" u="sng" dirty="0" smtClean="0">
              <a:solidFill>
                <a:prstClr val="black"/>
              </a:solidFill>
              <a:ea typeface="+mn-ea"/>
            </a:endParaRPr>
          </a:p>
          <a:p>
            <a:pPr algn="l" fontAlgn="auto">
              <a:spcAft>
                <a:spcPts val="600"/>
              </a:spcAft>
              <a:buClrTx/>
              <a:buSzTx/>
              <a:buFont typeface="Lucida Grande" panose="020B0600040502020204"/>
              <a:buChar char="–"/>
              <a:defRPr/>
            </a:pPr>
            <a:r>
              <a:rPr lang="en-US" sz="1800" dirty="0" smtClean="0">
                <a:solidFill>
                  <a:prstClr val="black"/>
                </a:solidFill>
                <a:ea typeface="+mn-ea"/>
              </a:rPr>
              <a:t>Preliminary Questionnaire.</a:t>
            </a:r>
            <a:endParaRPr lang="en-US" sz="1800" dirty="0" smtClean="0">
              <a:solidFill>
                <a:prstClr val="black"/>
              </a:solidFill>
              <a:ea typeface="+mn-ea"/>
            </a:endParaRPr>
          </a:p>
          <a:p>
            <a:pPr algn="l" fontAlgn="auto">
              <a:spcAft>
                <a:spcPts val="600"/>
              </a:spcAft>
              <a:buClrTx/>
              <a:buSzTx/>
              <a:buFont typeface="Lucida Grande" panose="020B0600040502020204"/>
              <a:buChar char="–"/>
              <a:defRPr/>
            </a:pPr>
            <a:r>
              <a:rPr lang="en-US" sz="1800" dirty="0" smtClean="0">
                <a:solidFill>
                  <a:prstClr val="black"/>
                </a:solidFill>
                <a:ea typeface="+mn-ea"/>
              </a:rPr>
              <a:t>WeChat Usability Questionnaire.</a:t>
            </a:r>
            <a:endParaRPr lang="en-US" sz="1800" dirty="0" smtClean="0">
              <a:solidFill>
                <a:prstClr val="black"/>
              </a:solidFill>
              <a:ea typeface="+mn-ea"/>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dirty="0">
                <a:solidFill>
                  <a:schemeClr val="accent1"/>
                </a:solidFill>
                <a:latin typeface="Tw Cen MT" charset="0"/>
              </a:rPr>
              <a:t>Results</a:t>
            </a:r>
            <a:r>
              <a:rPr lang="en-US" b="0" dirty="0">
                <a:solidFill>
                  <a:schemeClr val="accent1"/>
                </a:solidFill>
                <a:latin typeface="Tw Cen MT" charset="0"/>
              </a:rPr>
              <a:t>: Think Aloud</a:t>
            </a:r>
            <a:endParaRPr lang="en-US" b="0" dirty="0">
              <a:solidFill>
                <a:schemeClr val="accent1"/>
              </a:solidFill>
              <a:latin typeface="Tw Cen MT" charset="0"/>
            </a:endParaRPr>
          </a:p>
        </p:txBody>
      </p:sp>
      <p:sp>
        <p:nvSpPr>
          <p:cNvPr id="3" name="Content Placeholder 2"/>
          <p:cNvSpPr>
            <a:spLocks noGrp="1"/>
          </p:cNvSpPr>
          <p:nvPr>
            <p:ph idx="1"/>
          </p:nvPr>
        </p:nvSpPr>
        <p:spPr>
          <a:xfrm>
            <a:off x="457200" y="1266825"/>
            <a:ext cx="8229600" cy="4859655"/>
          </a:xfrm>
        </p:spPr>
        <p:txBody>
          <a:bodyPr>
            <a:noAutofit/>
          </a:bodyPr>
          <a:lstStyle/>
          <a:p>
            <a:pPr marL="0" indent="0" fontAlgn="auto">
              <a:spcAft>
                <a:spcPts val="600"/>
              </a:spcAft>
              <a:buFont typeface="Lucida Grande" panose="020B0600040502020204"/>
              <a:buNone/>
              <a:defRPr/>
            </a:pPr>
            <a:r>
              <a:rPr lang="en-US" b="1" dirty="0" smtClean="0">
                <a:ea typeface="+mn-ea"/>
              </a:rPr>
              <a:t>“Think Aloud” is THE usability testing method.</a:t>
            </a:r>
            <a:endParaRPr lang="en-US" b="1" dirty="0" smtClean="0">
              <a:ea typeface="+mn-ea"/>
            </a:endParaRPr>
          </a:p>
          <a:p>
            <a:pPr marL="0" indent="0" fontAlgn="auto">
              <a:spcAft>
                <a:spcPts val="600"/>
              </a:spcAft>
              <a:buFont typeface="Lucida Grande" panose="020B0600040502020204"/>
              <a:buNone/>
              <a:defRPr/>
            </a:pPr>
            <a:endParaRPr lang="en-US" sz="2000" dirty="0" smtClean="0">
              <a:solidFill>
                <a:prstClr val="black"/>
              </a:solidFill>
              <a:ea typeface="+mn-ea"/>
            </a:endParaRPr>
          </a:p>
        </p:txBody>
      </p:sp>
      <p:graphicFrame>
        <p:nvGraphicFramePr>
          <p:cNvPr id="17" name="表格 16"/>
          <p:cNvGraphicFramePr/>
          <p:nvPr>
            <p:custDataLst>
              <p:tags r:id="rId1"/>
            </p:custDataLst>
          </p:nvPr>
        </p:nvGraphicFramePr>
        <p:xfrm>
          <a:off x="457200" y="3953510"/>
          <a:ext cx="8235315" cy="1981200"/>
        </p:xfrm>
        <a:graphic>
          <a:graphicData uri="http://schemas.openxmlformats.org/drawingml/2006/table">
            <a:tbl>
              <a:tblPr firstRow="1" bandRow="1">
                <a:tableStyleId>{5C22544A-7EE6-4342-B048-85BDC9FD1C3A}</a:tableStyleId>
              </a:tblPr>
              <a:tblGrid>
                <a:gridCol w="748665"/>
                <a:gridCol w="748665"/>
                <a:gridCol w="748665"/>
                <a:gridCol w="748665"/>
                <a:gridCol w="748665"/>
                <a:gridCol w="748665"/>
                <a:gridCol w="748665"/>
                <a:gridCol w="748665"/>
                <a:gridCol w="748665"/>
                <a:gridCol w="748665"/>
                <a:gridCol w="748665"/>
              </a:tblGrid>
              <a:tr h="518160">
                <a:tc>
                  <a:txBody>
                    <a:bodyPr/>
                    <a:p>
                      <a:pPr algn="ctr">
                        <a:buNone/>
                      </a:pPr>
                      <a:r>
                        <a:rPr lang="en-US" altLang="zh-CN" sz="1400" b="1"/>
                        <a:t>Result</a:t>
                      </a:r>
                      <a:endParaRPr lang="en-US" altLang="zh-CN" sz="1400" b="1"/>
                    </a:p>
                  </a:txBody>
                  <a:tcPr anchor="ctr" anchorCtr="0"/>
                </a:tc>
                <a:tc>
                  <a:txBody>
                    <a:bodyPr/>
                    <a:p>
                      <a:pPr algn="ctr">
                        <a:buNone/>
                      </a:pPr>
                      <a:r>
                        <a:rPr lang="en-US" altLang="zh-CN" sz="1400" b="0"/>
                        <a:t>Task A-01</a:t>
                      </a:r>
                      <a:endParaRPr lang="en-US" altLang="zh-CN" sz="1400" b="0"/>
                    </a:p>
                  </a:txBody>
                  <a:tcPr/>
                </a:tc>
                <a:tc>
                  <a:txBody>
                    <a:bodyPr/>
                    <a:p>
                      <a:pPr algn="ctr">
                        <a:buNone/>
                      </a:pPr>
                      <a:r>
                        <a:rPr lang="en-US" altLang="zh-CN" sz="1400" b="0">
                          <a:sym typeface="+mn-ea"/>
                        </a:rPr>
                        <a:t>Task A-02</a:t>
                      </a:r>
                      <a:endParaRPr lang="en-US" altLang="zh-CN" sz="1400" b="0">
                        <a:sym typeface="+mn-ea"/>
                      </a:endParaRPr>
                    </a:p>
                  </a:txBody>
                  <a:tcPr/>
                </a:tc>
                <a:tc>
                  <a:txBody>
                    <a:bodyPr/>
                    <a:p>
                      <a:pPr algn="ctr">
                        <a:buNone/>
                      </a:pPr>
                      <a:r>
                        <a:rPr lang="en-US" altLang="zh-CN" sz="1400" b="0">
                          <a:sym typeface="+mn-ea"/>
                        </a:rPr>
                        <a:t>Task A-03</a:t>
                      </a:r>
                      <a:endParaRPr lang="en-US" altLang="zh-CN" sz="1400" b="0">
                        <a:sym typeface="+mn-ea"/>
                      </a:endParaRPr>
                    </a:p>
                  </a:txBody>
                  <a:tcPr/>
                </a:tc>
                <a:tc>
                  <a:txBody>
                    <a:bodyPr/>
                    <a:p>
                      <a:pPr algn="ctr">
                        <a:buNone/>
                      </a:pPr>
                      <a:r>
                        <a:rPr lang="en-US" altLang="zh-CN" sz="1400" b="0">
                          <a:sym typeface="+mn-ea"/>
                        </a:rPr>
                        <a:t>Task A-04</a:t>
                      </a:r>
                      <a:endParaRPr lang="en-US" altLang="zh-CN" sz="1400" b="0">
                        <a:sym typeface="+mn-ea"/>
                      </a:endParaRPr>
                    </a:p>
                  </a:txBody>
                  <a:tcPr/>
                </a:tc>
                <a:tc>
                  <a:txBody>
                    <a:bodyPr/>
                    <a:p>
                      <a:pPr algn="ctr">
                        <a:buNone/>
                      </a:pPr>
                      <a:r>
                        <a:rPr lang="en-US" altLang="zh-CN" sz="1400" b="0">
                          <a:sym typeface="+mn-ea"/>
                        </a:rPr>
                        <a:t>Task B-05</a:t>
                      </a:r>
                      <a:endParaRPr lang="en-US" altLang="zh-CN" sz="1400" b="0">
                        <a:sym typeface="+mn-ea"/>
                      </a:endParaRPr>
                    </a:p>
                  </a:txBody>
                  <a:tcPr/>
                </a:tc>
                <a:tc>
                  <a:txBody>
                    <a:bodyPr/>
                    <a:p>
                      <a:pPr algn="ctr">
                        <a:buNone/>
                      </a:pPr>
                      <a:r>
                        <a:rPr lang="en-US" altLang="zh-CN" sz="1400" b="0">
                          <a:sym typeface="+mn-ea"/>
                        </a:rPr>
                        <a:t>Task B-06</a:t>
                      </a:r>
                      <a:endParaRPr lang="en-US" altLang="zh-CN" sz="1400" b="0">
                        <a:sym typeface="+mn-ea"/>
                      </a:endParaRPr>
                    </a:p>
                  </a:txBody>
                  <a:tcPr/>
                </a:tc>
                <a:tc>
                  <a:txBody>
                    <a:bodyPr/>
                    <a:p>
                      <a:pPr algn="ctr">
                        <a:buNone/>
                      </a:pPr>
                      <a:r>
                        <a:rPr lang="en-US" altLang="zh-CN" sz="1400" b="0">
                          <a:sym typeface="+mn-ea"/>
                        </a:rPr>
                        <a:t>Task C-07</a:t>
                      </a:r>
                      <a:endParaRPr lang="en-US" altLang="zh-CN" sz="1400" b="0">
                        <a:sym typeface="+mn-ea"/>
                      </a:endParaRPr>
                    </a:p>
                  </a:txBody>
                  <a:tcPr/>
                </a:tc>
                <a:tc>
                  <a:txBody>
                    <a:bodyPr/>
                    <a:p>
                      <a:pPr algn="ctr">
                        <a:buNone/>
                      </a:pPr>
                      <a:r>
                        <a:rPr lang="en-US" altLang="zh-CN" sz="1400" b="0">
                          <a:sym typeface="+mn-ea"/>
                        </a:rPr>
                        <a:t>Task C-08</a:t>
                      </a:r>
                      <a:endParaRPr lang="en-US" altLang="zh-CN" sz="1400" b="0">
                        <a:sym typeface="+mn-ea"/>
                      </a:endParaRPr>
                    </a:p>
                  </a:txBody>
                  <a:tcPr/>
                </a:tc>
                <a:tc>
                  <a:txBody>
                    <a:bodyPr/>
                    <a:p>
                      <a:pPr algn="ctr">
                        <a:buNone/>
                      </a:pPr>
                      <a:r>
                        <a:rPr lang="en-US" altLang="zh-CN" sz="1400" b="0">
                          <a:sym typeface="+mn-ea"/>
                        </a:rPr>
                        <a:t>Task D-09</a:t>
                      </a:r>
                      <a:endParaRPr lang="en-US" altLang="zh-CN" sz="1400" b="0">
                        <a:sym typeface="+mn-ea"/>
                      </a:endParaRPr>
                    </a:p>
                  </a:txBody>
                  <a:tcPr/>
                </a:tc>
                <a:tc>
                  <a:txBody>
                    <a:bodyPr/>
                    <a:p>
                      <a:pPr algn="ctr">
                        <a:buNone/>
                      </a:pPr>
                      <a:r>
                        <a:rPr lang="en-US" altLang="zh-CN" sz="1400" b="0">
                          <a:sym typeface="+mn-ea"/>
                        </a:rPr>
                        <a:t>Task D-10</a:t>
                      </a:r>
                      <a:endParaRPr lang="en-US" altLang="zh-CN" sz="1400" b="0">
                        <a:sym typeface="+mn-ea"/>
                      </a:endParaRPr>
                    </a:p>
                  </a:txBody>
                  <a:tcPr/>
                </a:tc>
              </a:tr>
              <a:tr h="365760">
                <a:tc>
                  <a:txBody>
                    <a:bodyPr/>
                    <a:p>
                      <a:pPr>
                        <a:buNone/>
                      </a:pPr>
                      <a:r>
                        <a:rPr lang="en-US" altLang="zh-CN" sz="1600"/>
                        <a:t>P1(B)</a:t>
                      </a:r>
                      <a:endParaRPr lang="en-US" altLang="zh-CN" sz="1600"/>
                    </a:p>
                  </a:txBody>
                  <a:tcPr anchor="ctr" anchorCtr="0">
                    <a:solidFill>
                      <a:schemeClr val="bg1">
                        <a:lumMod val="85000"/>
                      </a:schemeClr>
                    </a:solidFill>
                  </a:tcPr>
                </a:tc>
                <a:tc>
                  <a:txBody>
                    <a:bodyPr/>
                    <a:p>
                      <a:pPr algn="ctr">
                        <a:buNone/>
                      </a:pPr>
                      <a:r>
                        <a:rPr lang="en-US" altLang="zh-CN"/>
                        <a:t>Yes</a:t>
                      </a:r>
                      <a:endParaRPr lang="en-US" altLang="zh-CN"/>
                    </a:p>
                  </a:txBody>
                  <a:tcPr anchor="ctr" anchorCtr="0">
                    <a:solidFill>
                      <a:schemeClr val="accent4">
                        <a:lumMod val="40000"/>
                        <a:lumOff val="60000"/>
                      </a:schemeClr>
                    </a:solidFill>
                  </a:tcPr>
                </a:tc>
                <a:tc>
                  <a:txBody>
                    <a:bodyPr/>
                    <a:p>
                      <a:pPr algn="ctr">
                        <a:buNone/>
                      </a:pPr>
                      <a:r>
                        <a:rPr lang="en-US" altLang="zh-CN" sz="1800">
                          <a:sym typeface="+mn-ea"/>
                        </a:rPr>
                        <a:t>Yes</a:t>
                      </a:r>
                      <a:endParaRPr lang="zh-CN" altLang="en-US"/>
                    </a:p>
                  </a:txBody>
                  <a:tcPr anchor="ctr" anchorCtr="0">
                    <a:solidFill>
                      <a:schemeClr val="accent4">
                        <a:lumMod val="40000"/>
                        <a:lumOff val="60000"/>
                      </a:schemeClr>
                    </a:solidFill>
                  </a:tcPr>
                </a:tc>
                <a:tc>
                  <a:txBody>
                    <a:bodyPr/>
                    <a:p>
                      <a:pPr algn="ctr">
                        <a:buNone/>
                      </a:pPr>
                      <a:r>
                        <a:rPr lang="en-US" altLang="zh-CN" sz="1800">
                          <a:sym typeface="+mn-ea"/>
                        </a:rPr>
                        <a:t>Yes</a:t>
                      </a:r>
                      <a:endParaRPr lang="zh-CN" altLang="en-US"/>
                    </a:p>
                  </a:txBody>
                  <a:tcPr anchor="ctr" anchorCtr="0">
                    <a:solidFill>
                      <a:schemeClr val="accent4">
                        <a:lumMod val="40000"/>
                        <a:lumOff val="60000"/>
                      </a:schemeClr>
                    </a:solidFill>
                  </a:tcPr>
                </a:tc>
                <a:tc>
                  <a:txBody>
                    <a:bodyPr/>
                    <a:p>
                      <a:pPr algn="ctr">
                        <a:buNone/>
                      </a:pPr>
                      <a:r>
                        <a:rPr lang="en-US" altLang="zh-CN"/>
                        <a:t>No</a:t>
                      </a:r>
                      <a:endParaRPr lang="en-US" altLang="zh-CN"/>
                    </a:p>
                  </a:txBody>
                  <a:tcPr anchor="ctr" anchorCtr="0">
                    <a:solidFill>
                      <a:schemeClr val="accent1">
                        <a:lumMod val="40000"/>
                        <a:lumOff val="60000"/>
                      </a:schemeClr>
                    </a:solidFill>
                  </a:tcPr>
                </a:tc>
                <a:tc>
                  <a:txBody>
                    <a:bodyPr/>
                    <a:p>
                      <a:pPr algn="ctr">
                        <a:buNone/>
                      </a:pPr>
                      <a:r>
                        <a:rPr lang="en-US" altLang="zh-CN" sz="1800">
                          <a:sym typeface="+mn-ea"/>
                        </a:rPr>
                        <a:t>Yes</a:t>
                      </a:r>
                      <a:endParaRPr lang="zh-CN" altLang="en-US"/>
                    </a:p>
                  </a:txBody>
                  <a:tcPr anchor="ctr" anchorCtr="0">
                    <a:solidFill>
                      <a:schemeClr val="accent4">
                        <a:lumMod val="40000"/>
                        <a:lumOff val="60000"/>
                      </a:schemeClr>
                    </a:solidFill>
                  </a:tcPr>
                </a:tc>
                <a:tc>
                  <a:txBody>
                    <a:bodyPr/>
                    <a:p>
                      <a:pPr algn="ctr">
                        <a:buNone/>
                      </a:pPr>
                      <a:r>
                        <a:rPr lang="en-US" altLang="zh-CN" sz="1800">
                          <a:sym typeface="+mn-ea"/>
                        </a:rPr>
                        <a:t>Yes</a:t>
                      </a:r>
                      <a:endParaRPr lang="zh-CN" altLang="en-US"/>
                    </a:p>
                  </a:txBody>
                  <a:tcPr anchor="ctr" anchorCtr="0">
                    <a:solidFill>
                      <a:schemeClr val="accent4">
                        <a:lumMod val="40000"/>
                        <a:lumOff val="60000"/>
                      </a:schemeClr>
                    </a:solidFill>
                  </a:tcPr>
                </a:tc>
                <a:tc>
                  <a:txBody>
                    <a:bodyPr/>
                    <a:p>
                      <a:pPr algn="ctr">
                        <a:buNone/>
                      </a:pPr>
                      <a:r>
                        <a:rPr lang="en-US" altLang="zh-CN" sz="1800">
                          <a:sym typeface="+mn-ea"/>
                        </a:rPr>
                        <a:t>Yes</a:t>
                      </a:r>
                      <a:endParaRPr lang="zh-CN" altLang="en-US"/>
                    </a:p>
                  </a:txBody>
                  <a:tcPr anchor="ctr" anchorCtr="0">
                    <a:solidFill>
                      <a:schemeClr val="accent4">
                        <a:lumMod val="40000"/>
                        <a:lumOff val="60000"/>
                      </a:schemeClr>
                    </a:solidFill>
                  </a:tcPr>
                </a:tc>
                <a:tc>
                  <a:txBody>
                    <a:bodyPr/>
                    <a:p>
                      <a:pPr algn="ctr">
                        <a:buNone/>
                      </a:pPr>
                      <a:r>
                        <a:rPr lang="en-US" altLang="zh-CN" sz="1800">
                          <a:sym typeface="+mn-ea"/>
                        </a:rPr>
                        <a:t>Yes</a:t>
                      </a:r>
                      <a:endParaRPr lang="zh-CN" altLang="en-US"/>
                    </a:p>
                  </a:txBody>
                  <a:tcPr anchor="ctr" anchorCtr="0">
                    <a:solidFill>
                      <a:schemeClr val="accent4">
                        <a:lumMod val="40000"/>
                        <a:lumOff val="60000"/>
                      </a:schemeClr>
                    </a:solidFill>
                  </a:tcPr>
                </a:tc>
                <a:tc>
                  <a:txBody>
                    <a:bodyPr/>
                    <a:p>
                      <a:pPr algn="ctr">
                        <a:buNone/>
                      </a:pPr>
                      <a:r>
                        <a:rPr lang="en-US" altLang="zh-CN" sz="1800">
                          <a:sym typeface="+mn-ea"/>
                        </a:rPr>
                        <a:t>No</a:t>
                      </a:r>
                      <a:endParaRPr lang="zh-CN" altLang="en-US"/>
                    </a:p>
                  </a:txBody>
                  <a:tcPr anchor="ctr" anchorCtr="0">
                    <a:solidFill>
                      <a:schemeClr val="accent1">
                        <a:lumMod val="40000"/>
                        <a:lumOff val="60000"/>
                      </a:schemeClr>
                    </a:solidFill>
                  </a:tcPr>
                </a:tc>
                <a:tc>
                  <a:txBody>
                    <a:bodyPr/>
                    <a:p>
                      <a:pPr algn="ctr">
                        <a:buNone/>
                      </a:pPr>
                      <a:r>
                        <a:rPr lang="en-US" altLang="zh-CN"/>
                        <a:t>Help</a:t>
                      </a:r>
                      <a:endParaRPr lang="en-US" altLang="zh-CN"/>
                    </a:p>
                  </a:txBody>
                  <a:tcPr anchor="ctr" anchorCtr="0">
                    <a:solidFill>
                      <a:schemeClr val="accent3">
                        <a:lumMod val="40000"/>
                        <a:lumOff val="60000"/>
                      </a:schemeClr>
                    </a:solidFill>
                  </a:tcPr>
                </a:tc>
              </a:tr>
              <a:tr h="365760">
                <a:tc>
                  <a:txBody>
                    <a:bodyPr/>
                    <a:p>
                      <a:pPr>
                        <a:buNone/>
                      </a:pPr>
                      <a:r>
                        <a:rPr lang="en-US" altLang="zh-CN" sz="1600"/>
                        <a:t>P2</a:t>
                      </a:r>
                      <a:r>
                        <a:rPr lang="en-US" altLang="zh-CN" sz="1600">
                          <a:sym typeface="+mn-ea"/>
                        </a:rPr>
                        <a:t>(A)</a:t>
                      </a:r>
                      <a:endParaRPr lang="en-US" altLang="zh-CN" sz="1600">
                        <a:sym typeface="+mn-ea"/>
                      </a:endParaRPr>
                    </a:p>
                  </a:txBody>
                  <a:tcPr anchor="ctr" anchorCtr="0">
                    <a:solidFill>
                      <a:schemeClr val="bg1">
                        <a:lumMod val="85000"/>
                      </a:schemeClr>
                    </a:solidFill>
                  </a:tcPr>
                </a:tc>
                <a:tc>
                  <a:txBody>
                    <a:bodyPr/>
                    <a:p>
                      <a:pPr algn="ctr">
                        <a:buNone/>
                      </a:pPr>
                      <a:r>
                        <a:rPr lang="en-US" altLang="zh-CN" sz="1800">
                          <a:sym typeface="+mn-ea"/>
                        </a:rPr>
                        <a:t>Yes</a:t>
                      </a:r>
                      <a:endParaRPr lang="zh-CN" altLang="en-US"/>
                    </a:p>
                  </a:txBody>
                  <a:tcPr anchor="ctr" anchorCtr="0">
                    <a:solidFill>
                      <a:schemeClr val="accent4">
                        <a:lumMod val="40000"/>
                        <a:lumOff val="60000"/>
                      </a:schemeClr>
                    </a:solidFill>
                  </a:tcPr>
                </a:tc>
                <a:tc>
                  <a:txBody>
                    <a:bodyPr/>
                    <a:p>
                      <a:pPr algn="ctr">
                        <a:buNone/>
                      </a:pPr>
                      <a:r>
                        <a:rPr lang="en-US" altLang="zh-CN" sz="1800">
                          <a:sym typeface="+mn-ea"/>
                        </a:rPr>
                        <a:t>Yes</a:t>
                      </a:r>
                      <a:endParaRPr lang="zh-CN" altLang="en-US"/>
                    </a:p>
                  </a:txBody>
                  <a:tcPr anchor="ctr" anchorCtr="0">
                    <a:solidFill>
                      <a:schemeClr val="accent4">
                        <a:lumMod val="40000"/>
                        <a:lumOff val="60000"/>
                      </a:schemeClr>
                    </a:solidFill>
                  </a:tcPr>
                </a:tc>
                <a:tc>
                  <a:txBody>
                    <a:bodyPr/>
                    <a:p>
                      <a:pPr algn="ctr">
                        <a:buNone/>
                      </a:pPr>
                      <a:r>
                        <a:rPr lang="en-US" altLang="zh-CN" sz="1800">
                          <a:sym typeface="+mn-ea"/>
                        </a:rPr>
                        <a:t>Yes</a:t>
                      </a:r>
                      <a:endParaRPr lang="zh-CN" altLang="en-US"/>
                    </a:p>
                  </a:txBody>
                  <a:tcPr anchor="ctr" anchorCtr="0">
                    <a:solidFill>
                      <a:schemeClr val="accent4">
                        <a:lumMod val="40000"/>
                        <a:lumOff val="60000"/>
                      </a:schemeClr>
                    </a:solidFill>
                  </a:tcPr>
                </a:tc>
                <a:tc>
                  <a:txBody>
                    <a:bodyPr/>
                    <a:p>
                      <a:pPr algn="ctr">
                        <a:buNone/>
                      </a:pPr>
                      <a:r>
                        <a:rPr lang="en-US" altLang="zh-CN" sz="1800">
                          <a:sym typeface="+mn-ea"/>
                        </a:rPr>
                        <a:t>Help</a:t>
                      </a:r>
                      <a:endParaRPr lang="zh-CN" altLang="en-US"/>
                    </a:p>
                  </a:txBody>
                  <a:tcPr anchor="ctr" anchorCtr="0">
                    <a:solidFill>
                      <a:schemeClr val="accent3">
                        <a:lumMod val="40000"/>
                        <a:lumOff val="60000"/>
                      </a:schemeClr>
                    </a:solidFill>
                  </a:tcPr>
                </a:tc>
                <a:tc>
                  <a:txBody>
                    <a:bodyPr/>
                    <a:p>
                      <a:pPr algn="ctr">
                        <a:buNone/>
                      </a:pPr>
                      <a:r>
                        <a:rPr lang="en-US" altLang="zh-CN" sz="1800">
                          <a:sym typeface="+mn-ea"/>
                        </a:rPr>
                        <a:t>Yes</a:t>
                      </a:r>
                      <a:endParaRPr lang="zh-CN" altLang="en-US"/>
                    </a:p>
                  </a:txBody>
                  <a:tcPr anchor="ctr" anchorCtr="0">
                    <a:solidFill>
                      <a:schemeClr val="accent4">
                        <a:lumMod val="40000"/>
                        <a:lumOff val="60000"/>
                      </a:schemeClr>
                    </a:solidFill>
                  </a:tcPr>
                </a:tc>
                <a:tc>
                  <a:txBody>
                    <a:bodyPr/>
                    <a:p>
                      <a:pPr algn="ctr">
                        <a:buNone/>
                      </a:pPr>
                      <a:r>
                        <a:rPr lang="en-US" altLang="zh-CN" sz="1800">
                          <a:sym typeface="+mn-ea"/>
                        </a:rPr>
                        <a:t>Yes</a:t>
                      </a:r>
                      <a:endParaRPr lang="zh-CN" altLang="en-US"/>
                    </a:p>
                  </a:txBody>
                  <a:tcPr anchor="ctr" anchorCtr="0">
                    <a:solidFill>
                      <a:schemeClr val="accent4">
                        <a:lumMod val="40000"/>
                        <a:lumOff val="60000"/>
                      </a:schemeClr>
                    </a:solidFill>
                  </a:tcPr>
                </a:tc>
                <a:tc>
                  <a:txBody>
                    <a:bodyPr/>
                    <a:p>
                      <a:pPr algn="ctr">
                        <a:buNone/>
                      </a:pPr>
                      <a:r>
                        <a:rPr lang="en-US" altLang="zh-CN" sz="1800">
                          <a:sym typeface="+mn-ea"/>
                        </a:rPr>
                        <a:t>Yes</a:t>
                      </a:r>
                      <a:endParaRPr lang="zh-CN" altLang="en-US"/>
                    </a:p>
                  </a:txBody>
                  <a:tcPr anchor="ctr" anchorCtr="0">
                    <a:solidFill>
                      <a:schemeClr val="accent4">
                        <a:lumMod val="40000"/>
                        <a:lumOff val="60000"/>
                      </a:schemeClr>
                    </a:solidFill>
                  </a:tcPr>
                </a:tc>
                <a:tc>
                  <a:txBody>
                    <a:bodyPr/>
                    <a:p>
                      <a:pPr algn="ctr">
                        <a:buNone/>
                      </a:pPr>
                      <a:r>
                        <a:rPr lang="en-US" altLang="zh-CN" sz="1800">
                          <a:sym typeface="+mn-ea"/>
                        </a:rPr>
                        <a:t>Yes</a:t>
                      </a:r>
                      <a:endParaRPr lang="zh-CN" altLang="en-US"/>
                    </a:p>
                  </a:txBody>
                  <a:tcPr anchor="ctr" anchorCtr="0">
                    <a:solidFill>
                      <a:schemeClr val="accent4">
                        <a:lumMod val="40000"/>
                        <a:lumOff val="60000"/>
                      </a:schemeClr>
                    </a:solidFill>
                  </a:tcPr>
                </a:tc>
                <a:tc>
                  <a:txBody>
                    <a:bodyPr/>
                    <a:p>
                      <a:pPr algn="ctr">
                        <a:buNone/>
                      </a:pPr>
                      <a:r>
                        <a:rPr lang="en-US" altLang="zh-CN" sz="1800">
                          <a:sym typeface="+mn-ea"/>
                        </a:rPr>
                        <a:t>Yes</a:t>
                      </a:r>
                      <a:endParaRPr lang="zh-CN" altLang="en-US"/>
                    </a:p>
                  </a:txBody>
                  <a:tcPr anchor="ctr" anchorCtr="0">
                    <a:solidFill>
                      <a:schemeClr val="accent4">
                        <a:lumMod val="40000"/>
                        <a:lumOff val="60000"/>
                      </a:schemeClr>
                    </a:solidFill>
                  </a:tcPr>
                </a:tc>
                <a:tc>
                  <a:txBody>
                    <a:bodyPr/>
                    <a:p>
                      <a:pPr algn="ctr">
                        <a:buNone/>
                      </a:pPr>
                      <a:r>
                        <a:rPr lang="en-US" altLang="zh-CN"/>
                        <a:t>Help</a:t>
                      </a:r>
                      <a:endParaRPr lang="en-US" altLang="zh-CN"/>
                    </a:p>
                  </a:txBody>
                  <a:tcPr anchor="ctr" anchorCtr="0">
                    <a:solidFill>
                      <a:schemeClr val="accent3">
                        <a:lumMod val="40000"/>
                        <a:lumOff val="60000"/>
                      </a:schemeClr>
                    </a:solidFill>
                  </a:tcPr>
                </a:tc>
              </a:tr>
              <a:tr h="365760">
                <a:tc>
                  <a:txBody>
                    <a:bodyPr/>
                    <a:p>
                      <a:pPr>
                        <a:buNone/>
                      </a:pPr>
                      <a:r>
                        <a:rPr lang="en-US" altLang="zh-CN" sz="1600"/>
                        <a:t>P3</a:t>
                      </a:r>
                      <a:r>
                        <a:rPr lang="en-US" altLang="zh-CN" sz="1600">
                          <a:sym typeface="+mn-ea"/>
                        </a:rPr>
                        <a:t>(B)</a:t>
                      </a:r>
                      <a:endParaRPr lang="en-US" altLang="zh-CN" sz="1600">
                        <a:sym typeface="+mn-ea"/>
                      </a:endParaRPr>
                    </a:p>
                  </a:txBody>
                  <a:tcPr anchor="ctr" anchorCtr="0">
                    <a:solidFill>
                      <a:schemeClr val="bg1">
                        <a:lumMod val="85000"/>
                      </a:schemeClr>
                    </a:solidFill>
                  </a:tcPr>
                </a:tc>
                <a:tc>
                  <a:txBody>
                    <a:bodyPr/>
                    <a:p>
                      <a:pPr algn="ctr">
                        <a:buNone/>
                      </a:pPr>
                      <a:r>
                        <a:rPr lang="en-US" altLang="zh-CN" sz="1800">
                          <a:sym typeface="+mn-ea"/>
                        </a:rPr>
                        <a:t>No</a:t>
                      </a:r>
                      <a:endParaRPr lang="en-US" altLang="zh-CN" sz="1800">
                        <a:sym typeface="+mn-ea"/>
                      </a:endParaRPr>
                    </a:p>
                  </a:txBody>
                  <a:tcPr anchor="ctr" anchorCtr="0">
                    <a:solidFill>
                      <a:schemeClr val="accent1">
                        <a:lumMod val="40000"/>
                        <a:lumOff val="60000"/>
                      </a:schemeClr>
                    </a:solidFill>
                  </a:tcPr>
                </a:tc>
                <a:tc>
                  <a:txBody>
                    <a:bodyPr/>
                    <a:p>
                      <a:pPr algn="ctr">
                        <a:buNone/>
                      </a:pPr>
                      <a:r>
                        <a:rPr lang="en-US" altLang="zh-CN" sz="1800">
                          <a:sym typeface="+mn-ea"/>
                        </a:rPr>
                        <a:t>No</a:t>
                      </a:r>
                      <a:endParaRPr lang="en-US" altLang="zh-CN" sz="1800">
                        <a:sym typeface="+mn-ea"/>
                      </a:endParaRPr>
                    </a:p>
                  </a:txBody>
                  <a:tcPr anchor="ctr" anchorCtr="0">
                    <a:solidFill>
                      <a:schemeClr val="accent1">
                        <a:lumMod val="40000"/>
                        <a:lumOff val="60000"/>
                      </a:schemeClr>
                    </a:solidFill>
                  </a:tcPr>
                </a:tc>
                <a:tc>
                  <a:txBody>
                    <a:bodyPr/>
                    <a:p>
                      <a:pPr algn="ctr">
                        <a:buNone/>
                      </a:pPr>
                      <a:r>
                        <a:rPr lang="en-US" altLang="zh-CN" sz="1800">
                          <a:sym typeface="+mn-ea"/>
                        </a:rPr>
                        <a:t>No</a:t>
                      </a:r>
                      <a:endParaRPr lang="en-US" altLang="zh-CN" sz="1800">
                        <a:sym typeface="+mn-ea"/>
                      </a:endParaRPr>
                    </a:p>
                  </a:txBody>
                  <a:tcPr anchor="ctr" anchorCtr="0">
                    <a:solidFill>
                      <a:schemeClr val="accent1">
                        <a:lumMod val="40000"/>
                        <a:lumOff val="60000"/>
                      </a:schemeClr>
                    </a:solidFill>
                  </a:tcPr>
                </a:tc>
                <a:tc>
                  <a:txBody>
                    <a:bodyPr/>
                    <a:p>
                      <a:pPr algn="ctr">
                        <a:buNone/>
                      </a:pPr>
                      <a:r>
                        <a:rPr lang="en-US" altLang="zh-CN" sz="1800">
                          <a:sym typeface="+mn-ea"/>
                        </a:rPr>
                        <a:t>No</a:t>
                      </a:r>
                      <a:endParaRPr lang="en-US" altLang="zh-CN" sz="1800">
                        <a:sym typeface="+mn-ea"/>
                      </a:endParaRPr>
                    </a:p>
                  </a:txBody>
                  <a:tcPr anchor="ctr" anchorCtr="0">
                    <a:solidFill>
                      <a:schemeClr val="accent1">
                        <a:lumMod val="40000"/>
                        <a:lumOff val="60000"/>
                      </a:schemeClr>
                    </a:solidFill>
                  </a:tcPr>
                </a:tc>
                <a:tc>
                  <a:txBody>
                    <a:bodyPr/>
                    <a:p>
                      <a:pPr algn="ctr">
                        <a:buNone/>
                      </a:pPr>
                      <a:r>
                        <a:rPr lang="en-US" altLang="zh-CN" sz="1800">
                          <a:sym typeface="+mn-ea"/>
                        </a:rPr>
                        <a:t>No</a:t>
                      </a:r>
                      <a:endParaRPr lang="en-US" altLang="zh-CN" sz="1800">
                        <a:sym typeface="+mn-ea"/>
                      </a:endParaRPr>
                    </a:p>
                  </a:txBody>
                  <a:tcPr anchor="ctr" anchorCtr="0">
                    <a:solidFill>
                      <a:schemeClr val="accent1">
                        <a:lumMod val="40000"/>
                        <a:lumOff val="60000"/>
                      </a:schemeClr>
                    </a:solidFill>
                  </a:tcPr>
                </a:tc>
                <a:tc>
                  <a:txBody>
                    <a:bodyPr/>
                    <a:p>
                      <a:pPr algn="ctr">
                        <a:buNone/>
                      </a:pPr>
                      <a:r>
                        <a:rPr lang="en-US" altLang="zh-CN" sz="1800">
                          <a:sym typeface="+mn-ea"/>
                        </a:rPr>
                        <a:t>No</a:t>
                      </a:r>
                      <a:endParaRPr lang="en-US" altLang="zh-CN" sz="1800">
                        <a:sym typeface="+mn-ea"/>
                      </a:endParaRPr>
                    </a:p>
                  </a:txBody>
                  <a:tcPr anchor="ctr" anchorCtr="0">
                    <a:solidFill>
                      <a:schemeClr val="accent1">
                        <a:lumMod val="40000"/>
                        <a:lumOff val="60000"/>
                      </a:schemeClr>
                    </a:solidFill>
                  </a:tcPr>
                </a:tc>
                <a:tc>
                  <a:txBody>
                    <a:bodyPr/>
                    <a:p>
                      <a:pPr algn="ctr">
                        <a:buNone/>
                      </a:pPr>
                      <a:r>
                        <a:rPr lang="en-US" altLang="zh-CN" sz="1800">
                          <a:sym typeface="+mn-ea"/>
                        </a:rPr>
                        <a:t>No</a:t>
                      </a:r>
                      <a:endParaRPr lang="en-US" altLang="zh-CN" sz="1800">
                        <a:sym typeface="+mn-ea"/>
                      </a:endParaRPr>
                    </a:p>
                  </a:txBody>
                  <a:tcPr anchor="ctr" anchorCtr="0">
                    <a:solidFill>
                      <a:schemeClr val="accent1">
                        <a:lumMod val="40000"/>
                        <a:lumOff val="60000"/>
                      </a:schemeClr>
                    </a:solidFill>
                  </a:tcPr>
                </a:tc>
                <a:tc>
                  <a:txBody>
                    <a:bodyPr/>
                    <a:p>
                      <a:pPr algn="ctr">
                        <a:buNone/>
                      </a:pPr>
                      <a:r>
                        <a:rPr lang="en-US" altLang="zh-CN" sz="1800">
                          <a:sym typeface="+mn-ea"/>
                        </a:rPr>
                        <a:t>No</a:t>
                      </a:r>
                      <a:endParaRPr lang="en-US" altLang="zh-CN" sz="1800">
                        <a:sym typeface="+mn-ea"/>
                      </a:endParaRPr>
                    </a:p>
                  </a:txBody>
                  <a:tcPr anchor="ctr" anchorCtr="0">
                    <a:solidFill>
                      <a:schemeClr val="accent1">
                        <a:lumMod val="40000"/>
                        <a:lumOff val="60000"/>
                      </a:schemeClr>
                    </a:solidFill>
                  </a:tcPr>
                </a:tc>
                <a:tc>
                  <a:txBody>
                    <a:bodyPr/>
                    <a:p>
                      <a:pPr algn="ctr">
                        <a:buNone/>
                      </a:pPr>
                      <a:r>
                        <a:rPr lang="en-US" altLang="zh-CN" sz="1800">
                          <a:sym typeface="+mn-ea"/>
                        </a:rPr>
                        <a:t>No</a:t>
                      </a:r>
                      <a:endParaRPr lang="en-US" altLang="zh-CN" sz="1800">
                        <a:sym typeface="+mn-ea"/>
                      </a:endParaRPr>
                    </a:p>
                  </a:txBody>
                  <a:tcPr anchor="ctr" anchorCtr="0">
                    <a:solidFill>
                      <a:schemeClr val="accent1">
                        <a:lumMod val="40000"/>
                        <a:lumOff val="60000"/>
                      </a:schemeClr>
                    </a:solidFill>
                  </a:tcPr>
                </a:tc>
                <a:tc>
                  <a:txBody>
                    <a:bodyPr/>
                    <a:p>
                      <a:pPr algn="ctr">
                        <a:buNone/>
                      </a:pPr>
                      <a:r>
                        <a:rPr lang="en-US" altLang="zh-CN" sz="1800">
                          <a:sym typeface="+mn-ea"/>
                        </a:rPr>
                        <a:t>No</a:t>
                      </a:r>
                      <a:endParaRPr lang="en-US" altLang="zh-CN" sz="1800">
                        <a:sym typeface="+mn-ea"/>
                      </a:endParaRPr>
                    </a:p>
                  </a:txBody>
                  <a:tcPr anchor="ctr" anchorCtr="0">
                    <a:solidFill>
                      <a:schemeClr val="accent1">
                        <a:lumMod val="40000"/>
                        <a:lumOff val="60000"/>
                      </a:schemeClr>
                    </a:solidFill>
                  </a:tcPr>
                </a:tc>
              </a:tr>
              <a:tr h="365760">
                <a:tc>
                  <a:txBody>
                    <a:bodyPr/>
                    <a:p>
                      <a:pPr>
                        <a:buNone/>
                      </a:pPr>
                      <a:r>
                        <a:rPr lang="en-US" altLang="zh-CN" sz="1600"/>
                        <a:t>P4</a:t>
                      </a:r>
                      <a:r>
                        <a:rPr lang="en-US" altLang="zh-CN" sz="1600">
                          <a:sym typeface="+mn-ea"/>
                        </a:rPr>
                        <a:t>(A)</a:t>
                      </a:r>
                      <a:endParaRPr lang="en-US" altLang="zh-CN" sz="1600">
                        <a:sym typeface="+mn-ea"/>
                      </a:endParaRPr>
                    </a:p>
                  </a:txBody>
                  <a:tcPr anchor="ctr" anchorCtr="0">
                    <a:solidFill>
                      <a:schemeClr val="bg1">
                        <a:lumMod val="85000"/>
                      </a:schemeClr>
                    </a:solidFill>
                  </a:tcPr>
                </a:tc>
                <a:tc>
                  <a:txBody>
                    <a:bodyPr/>
                    <a:p>
                      <a:pPr algn="ctr">
                        <a:buNone/>
                      </a:pPr>
                      <a:r>
                        <a:rPr lang="en-US" altLang="zh-CN" sz="1800">
                          <a:sym typeface="+mn-ea"/>
                        </a:rPr>
                        <a:t>Help</a:t>
                      </a:r>
                      <a:endParaRPr lang="zh-CN" altLang="en-US"/>
                    </a:p>
                  </a:txBody>
                  <a:tcPr anchor="ctr" anchorCtr="0">
                    <a:solidFill>
                      <a:schemeClr val="accent3">
                        <a:lumMod val="40000"/>
                        <a:lumOff val="60000"/>
                      </a:schemeClr>
                    </a:solidFill>
                  </a:tcPr>
                </a:tc>
                <a:tc>
                  <a:txBody>
                    <a:bodyPr/>
                    <a:p>
                      <a:pPr algn="ctr">
                        <a:buNone/>
                      </a:pPr>
                      <a:r>
                        <a:rPr lang="en-US" altLang="zh-CN" sz="1800">
                          <a:sym typeface="+mn-ea"/>
                        </a:rPr>
                        <a:t>Yes</a:t>
                      </a:r>
                      <a:endParaRPr lang="zh-CN" altLang="en-US"/>
                    </a:p>
                  </a:txBody>
                  <a:tcPr anchor="ctr" anchorCtr="0">
                    <a:solidFill>
                      <a:schemeClr val="accent4">
                        <a:lumMod val="40000"/>
                        <a:lumOff val="60000"/>
                      </a:schemeClr>
                    </a:solidFill>
                  </a:tcPr>
                </a:tc>
                <a:tc>
                  <a:txBody>
                    <a:bodyPr/>
                    <a:p>
                      <a:pPr algn="ctr">
                        <a:buNone/>
                      </a:pPr>
                      <a:r>
                        <a:rPr lang="en-US" altLang="zh-CN" sz="1800">
                          <a:sym typeface="+mn-ea"/>
                        </a:rPr>
                        <a:t>Yes</a:t>
                      </a:r>
                      <a:endParaRPr lang="zh-CN" altLang="en-US"/>
                    </a:p>
                  </a:txBody>
                  <a:tcPr anchor="ctr" anchorCtr="0">
                    <a:solidFill>
                      <a:schemeClr val="accent4">
                        <a:lumMod val="40000"/>
                        <a:lumOff val="60000"/>
                      </a:schemeClr>
                    </a:solidFill>
                  </a:tcPr>
                </a:tc>
                <a:tc>
                  <a:txBody>
                    <a:bodyPr/>
                    <a:p>
                      <a:pPr algn="ctr">
                        <a:buNone/>
                      </a:pPr>
                      <a:r>
                        <a:rPr lang="en-US" altLang="zh-CN" sz="1800">
                          <a:sym typeface="+mn-ea"/>
                        </a:rPr>
                        <a:t>No</a:t>
                      </a:r>
                      <a:endParaRPr lang="zh-CN" altLang="en-US"/>
                    </a:p>
                  </a:txBody>
                  <a:tcPr anchor="ctr" anchorCtr="0">
                    <a:solidFill>
                      <a:schemeClr val="accent1">
                        <a:lumMod val="40000"/>
                        <a:lumOff val="60000"/>
                      </a:schemeClr>
                    </a:solidFill>
                  </a:tcPr>
                </a:tc>
                <a:tc>
                  <a:txBody>
                    <a:bodyPr/>
                    <a:p>
                      <a:pPr algn="ctr">
                        <a:buNone/>
                      </a:pPr>
                      <a:r>
                        <a:rPr lang="en-US" altLang="zh-CN" sz="1800">
                          <a:sym typeface="+mn-ea"/>
                        </a:rPr>
                        <a:t>Help</a:t>
                      </a:r>
                      <a:endParaRPr lang="zh-CN" altLang="en-US"/>
                    </a:p>
                  </a:txBody>
                  <a:tcPr anchor="ctr" anchorCtr="0">
                    <a:solidFill>
                      <a:schemeClr val="accent3">
                        <a:lumMod val="40000"/>
                        <a:lumOff val="60000"/>
                      </a:schemeClr>
                    </a:solidFill>
                  </a:tcPr>
                </a:tc>
                <a:tc>
                  <a:txBody>
                    <a:bodyPr/>
                    <a:p>
                      <a:pPr algn="ctr">
                        <a:buNone/>
                      </a:pPr>
                      <a:r>
                        <a:rPr lang="en-US" altLang="zh-CN" sz="1800">
                          <a:sym typeface="+mn-ea"/>
                        </a:rPr>
                        <a:t>No</a:t>
                      </a:r>
                      <a:endParaRPr lang="zh-CN" altLang="en-US"/>
                    </a:p>
                  </a:txBody>
                  <a:tcPr anchor="ctr" anchorCtr="0">
                    <a:solidFill>
                      <a:schemeClr val="accent1">
                        <a:lumMod val="40000"/>
                        <a:lumOff val="60000"/>
                      </a:schemeClr>
                    </a:solidFill>
                  </a:tcPr>
                </a:tc>
                <a:tc>
                  <a:txBody>
                    <a:bodyPr/>
                    <a:p>
                      <a:pPr algn="ctr">
                        <a:buNone/>
                      </a:pPr>
                      <a:r>
                        <a:rPr lang="en-US" altLang="zh-CN" sz="1800">
                          <a:sym typeface="+mn-ea"/>
                        </a:rPr>
                        <a:t>Yes</a:t>
                      </a:r>
                      <a:endParaRPr lang="zh-CN" altLang="en-US"/>
                    </a:p>
                  </a:txBody>
                  <a:tcPr anchor="ctr" anchorCtr="0">
                    <a:solidFill>
                      <a:schemeClr val="accent4">
                        <a:lumMod val="40000"/>
                        <a:lumOff val="60000"/>
                      </a:schemeClr>
                    </a:solidFill>
                  </a:tcPr>
                </a:tc>
                <a:tc>
                  <a:txBody>
                    <a:bodyPr/>
                    <a:p>
                      <a:pPr algn="ctr">
                        <a:buNone/>
                      </a:pPr>
                      <a:r>
                        <a:rPr lang="en-US" altLang="zh-CN" sz="1800">
                          <a:sym typeface="+mn-ea"/>
                        </a:rPr>
                        <a:t>Yes</a:t>
                      </a:r>
                      <a:endParaRPr lang="zh-CN" altLang="en-US"/>
                    </a:p>
                  </a:txBody>
                  <a:tcPr anchor="ctr" anchorCtr="0">
                    <a:solidFill>
                      <a:schemeClr val="accent4">
                        <a:lumMod val="40000"/>
                        <a:lumOff val="60000"/>
                      </a:schemeClr>
                    </a:solidFill>
                  </a:tcPr>
                </a:tc>
                <a:tc>
                  <a:txBody>
                    <a:bodyPr/>
                    <a:p>
                      <a:pPr algn="ctr">
                        <a:buNone/>
                      </a:pPr>
                      <a:r>
                        <a:rPr lang="en-US" altLang="zh-CN" sz="1800">
                          <a:sym typeface="+mn-ea"/>
                        </a:rPr>
                        <a:t>Help</a:t>
                      </a:r>
                      <a:endParaRPr lang="zh-CN" altLang="en-US"/>
                    </a:p>
                  </a:txBody>
                  <a:tcPr anchor="ctr" anchorCtr="0">
                    <a:solidFill>
                      <a:schemeClr val="accent3">
                        <a:lumMod val="40000"/>
                        <a:lumOff val="60000"/>
                      </a:schemeClr>
                    </a:solidFill>
                  </a:tcPr>
                </a:tc>
                <a:tc>
                  <a:txBody>
                    <a:bodyPr/>
                    <a:p>
                      <a:pPr algn="ctr">
                        <a:buNone/>
                      </a:pPr>
                      <a:r>
                        <a:rPr lang="en-US" altLang="zh-CN" sz="1800">
                          <a:sym typeface="+mn-ea"/>
                        </a:rPr>
                        <a:t>Help</a:t>
                      </a:r>
                      <a:endParaRPr lang="zh-CN" altLang="en-US"/>
                    </a:p>
                  </a:txBody>
                  <a:tcPr anchor="ctr" anchorCtr="0">
                    <a:solidFill>
                      <a:schemeClr val="accent3">
                        <a:lumMod val="40000"/>
                        <a:lumOff val="60000"/>
                      </a:schemeClr>
                    </a:solidFill>
                  </a:tcPr>
                </a:tc>
              </a:tr>
            </a:tbl>
          </a:graphicData>
        </a:graphic>
      </p:graphicFrame>
      <p:graphicFrame>
        <p:nvGraphicFramePr>
          <p:cNvPr id="18" name="表格 17"/>
          <p:cNvGraphicFramePr/>
          <p:nvPr>
            <p:custDataLst>
              <p:tags r:id="rId2"/>
            </p:custDataLst>
          </p:nvPr>
        </p:nvGraphicFramePr>
        <p:xfrm>
          <a:off x="448310" y="1849120"/>
          <a:ext cx="8237220" cy="1828800"/>
        </p:xfrm>
        <a:graphic>
          <a:graphicData uri="http://schemas.openxmlformats.org/drawingml/2006/table">
            <a:tbl>
              <a:tblPr firstRow="1" bandRow="1">
                <a:tableStyleId>{5C22544A-7EE6-4342-B048-85BDC9FD1C3A}</a:tableStyleId>
              </a:tblPr>
              <a:tblGrid>
                <a:gridCol w="1372870"/>
                <a:gridCol w="726440"/>
                <a:gridCol w="989965"/>
                <a:gridCol w="1933575"/>
                <a:gridCol w="1841500"/>
                <a:gridCol w="1372870"/>
              </a:tblGrid>
              <a:tr h="365760">
                <a:tc>
                  <a:txBody>
                    <a:bodyPr/>
                    <a:p>
                      <a:pPr algn="ctr">
                        <a:buNone/>
                      </a:pPr>
                      <a:r>
                        <a:rPr lang="en-US" altLang="zh-CN" sz="1600"/>
                        <a:t>Information</a:t>
                      </a:r>
                      <a:endParaRPr lang="en-US" altLang="zh-CN" sz="1600"/>
                    </a:p>
                  </a:txBody>
                  <a:tcPr anchor="ctr" anchorCtr="0"/>
                </a:tc>
                <a:tc>
                  <a:txBody>
                    <a:bodyPr/>
                    <a:p>
                      <a:pPr algn="ctr">
                        <a:buNone/>
                      </a:pPr>
                      <a:r>
                        <a:rPr lang="en-US" altLang="zh-CN" sz="1600" b="0"/>
                        <a:t>Age</a:t>
                      </a:r>
                      <a:endParaRPr lang="en-US" altLang="zh-CN" sz="1600" b="0"/>
                    </a:p>
                  </a:txBody>
                  <a:tcPr anchor="ctr" anchorCtr="0"/>
                </a:tc>
                <a:tc>
                  <a:txBody>
                    <a:bodyPr/>
                    <a:p>
                      <a:pPr algn="ctr">
                        <a:buNone/>
                      </a:pPr>
                      <a:r>
                        <a:rPr lang="en-US" altLang="zh-CN" sz="1600" b="0"/>
                        <a:t>Gender</a:t>
                      </a:r>
                      <a:endParaRPr lang="en-US" altLang="zh-CN" sz="1600" b="0"/>
                    </a:p>
                  </a:txBody>
                  <a:tcPr anchor="ctr" anchorCtr="0"/>
                </a:tc>
                <a:tc>
                  <a:txBody>
                    <a:bodyPr/>
                    <a:p>
                      <a:pPr algn="ctr">
                        <a:buNone/>
                      </a:pPr>
                      <a:r>
                        <a:rPr lang="en-US" altLang="zh-CN" sz="1600" b="0"/>
                        <a:t>WeChat Literacy</a:t>
                      </a:r>
                      <a:endParaRPr lang="en-US" altLang="zh-CN" sz="1600" b="0"/>
                    </a:p>
                  </a:txBody>
                  <a:tcPr anchor="ctr" anchorCtr="0"/>
                </a:tc>
                <a:tc>
                  <a:txBody>
                    <a:bodyPr/>
                    <a:p>
                      <a:pPr algn="ctr">
                        <a:buNone/>
                      </a:pPr>
                      <a:r>
                        <a:rPr lang="en-US" altLang="zh-CN" sz="1600" b="0"/>
                        <a:t>Mobile Sysyem</a:t>
                      </a:r>
                      <a:endParaRPr lang="en-US" altLang="zh-CN" sz="1600" b="0"/>
                    </a:p>
                  </a:txBody>
                  <a:tcPr anchor="ctr" anchorCtr="0"/>
                </a:tc>
                <a:tc>
                  <a:txBody>
                    <a:bodyPr/>
                    <a:p>
                      <a:pPr algn="ctr">
                        <a:buNone/>
                      </a:pPr>
                      <a:r>
                        <a:rPr lang="en-US" altLang="zh-CN" sz="1600" b="0"/>
                        <a:t>Persona</a:t>
                      </a:r>
                      <a:endParaRPr lang="en-US" altLang="zh-CN" sz="1600" b="0"/>
                    </a:p>
                  </a:txBody>
                  <a:tcPr anchor="ctr" anchorCtr="0"/>
                </a:tc>
              </a:tr>
              <a:tr h="365760">
                <a:tc>
                  <a:txBody>
                    <a:bodyPr/>
                    <a:p>
                      <a:pPr algn="ctr">
                        <a:buNone/>
                      </a:pPr>
                      <a:r>
                        <a:rPr lang="en-US" altLang="zh-CN"/>
                        <a:t>P1(B)</a:t>
                      </a:r>
                      <a:endParaRPr lang="en-US" altLang="zh-CN"/>
                    </a:p>
                  </a:txBody>
                  <a:tcPr/>
                </a:tc>
                <a:tc>
                  <a:txBody>
                    <a:bodyPr/>
                    <a:p>
                      <a:pPr algn="ctr">
                        <a:buNone/>
                      </a:pPr>
                      <a:r>
                        <a:rPr lang="en-US" altLang="zh-CN"/>
                        <a:t>85</a:t>
                      </a:r>
                      <a:endParaRPr lang="en-US" altLang="zh-CN"/>
                    </a:p>
                  </a:txBody>
                  <a:tcPr anchor="ctr" anchorCtr="0"/>
                </a:tc>
                <a:tc>
                  <a:txBody>
                    <a:bodyPr/>
                    <a:p>
                      <a:pPr algn="ctr">
                        <a:buNone/>
                      </a:pPr>
                      <a:r>
                        <a:rPr lang="en-US" altLang="zh-CN"/>
                        <a:t>M</a:t>
                      </a:r>
                      <a:endParaRPr lang="en-US" altLang="zh-CN"/>
                    </a:p>
                  </a:txBody>
                  <a:tcPr anchor="ctr" anchorCtr="0"/>
                </a:tc>
                <a:tc>
                  <a:txBody>
                    <a:bodyPr/>
                    <a:p>
                      <a:pPr algn="ctr">
                        <a:buNone/>
                      </a:pPr>
                      <a:r>
                        <a:rPr lang="en-US" altLang="zh-CN"/>
                        <a:t>Low</a:t>
                      </a:r>
                      <a:endParaRPr lang="en-US" altLang="zh-CN"/>
                    </a:p>
                  </a:txBody>
                  <a:tcPr anchor="ctr" anchorCtr="0"/>
                </a:tc>
                <a:tc>
                  <a:txBody>
                    <a:bodyPr/>
                    <a:p>
                      <a:pPr algn="ctr">
                        <a:buNone/>
                      </a:pPr>
                      <a:r>
                        <a:rPr lang="en-US" altLang="zh-CN"/>
                        <a:t>Apple</a:t>
                      </a:r>
                      <a:endParaRPr lang="en-US" altLang="zh-CN"/>
                    </a:p>
                  </a:txBody>
                  <a:tcPr anchor="ctr" anchorCtr="0"/>
                </a:tc>
                <a:tc>
                  <a:txBody>
                    <a:bodyPr/>
                    <a:p>
                      <a:pPr algn="ctr">
                        <a:buNone/>
                      </a:pPr>
                      <a:r>
                        <a:rPr lang="en-US" altLang="zh-CN"/>
                        <a:t>Baogang</a:t>
                      </a:r>
                      <a:endParaRPr lang="en-US" altLang="zh-CN"/>
                    </a:p>
                  </a:txBody>
                  <a:tcPr anchor="ctr" anchorCtr="0"/>
                </a:tc>
              </a:tr>
              <a:tr h="365760">
                <a:tc>
                  <a:txBody>
                    <a:bodyPr/>
                    <a:p>
                      <a:pPr algn="ctr">
                        <a:buNone/>
                      </a:pPr>
                      <a:r>
                        <a:rPr lang="en-US" altLang="zh-CN"/>
                        <a:t>P2(A)</a:t>
                      </a:r>
                      <a:endParaRPr lang="en-US" altLang="zh-CN"/>
                    </a:p>
                  </a:txBody>
                  <a:tcPr/>
                </a:tc>
                <a:tc>
                  <a:txBody>
                    <a:bodyPr/>
                    <a:p>
                      <a:pPr algn="ctr">
                        <a:buNone/>
                      </a:pPr>
                      <a:r>
                        <a:rPr lang="en-US" altLang="zh-CN"/>
                        <a:t>83</a:t>
                      </a:r>
                      <a:endParaRPr lang="en-US" altLang="zh-CN"/>
                    </a:p>
                  </a:txBody>
                  <a:tcPr anchor="ctr" anchorCtr="0"/>
                </a:tc>
                <a:tc>
                  <a:txBody>
                    <a:bodyPr/>
                    <a:p>
                      <a:pPr algn="ctr">
                        <a:buNone/>
                      </a:pPr>
                      <a:r>
                        <a:rPr lang="en-US" altLang="zh-CN"/>
                        <a:t>F</a:t>
                      </a:r>
                      <a:endParaRPr lang="en-US" altLang="zh-CN"/>
                    </a:p>
                  </a:txBody>
                  <a:tcPr anchor="ctr" anchorCtr="0"/>
                </a:tc>
                <a:tc>
                  <a:txBody>
                    <a:bodyPr/>
                    <a:p>
                      <a:pPr algn="ctr">
                        <a:buNone/>
                      </a:pPr>
                      <a:r>
                        <a:rPr lang="en-US" altLang="zh-CN"/>
                        <a:t>Medium</a:t>
                      </a:r>
                      <a:endParaRPr lang="en-US" altLang="zh-CN"/>
                    </a:p>
                  </a:txBody>
                  <a:tcPr anchor="ctr" anchorCtr="0"/>
                </a:tc>
                <a:tc>
                  <a:txBody>
                    <a:bodyPr/>
                    <a:p>
                      <a:pPr algn="ctr">
                        <a:buNone/>
                      </a:pPr>
                      <a:r>
                        <a:rPr lang="en-US" altLang="zh-CN"/>
                        <a:t>Huawei</a:t>
                      </a:r>
                      <a:endParaRPr lang="en-US" altLang="zh-CN"/>
                    </a:p>
                  </a:txBody>
                  <a:tcPr anchor="ctr" anchorCtr="0"/>
                </a:tc>
                <a:tc>
                  <a:txBody>
                    <a:bodyPr/>
                    <a:p>
                      <a:pPr algn="ctr">
                        <a:buNone/>
                      </a:pPr>
                      <a:r>
                        <a:rPr lang="en-US" altLang="zh-CN"/>
                        <a:t>Ailing</a:t>
                      </a:r>
                      <a:endParaRPr lang="en-US" altLang="zh-CN"/>
                    </a:p>
                  </a:txBody>
                  <a:tcPr anchor="ctr" anchorCtr="0"/>
                </a:tc>
              </a:tr>
              <a:tr h="365760">
                <a:tc>
                  <a:txBody>
                    <a:bodyPr/>
                    <a:p>
                      <a:pPr algn="ctr">
                        <a:buNone/>
                      </a:pPr>
                      <a:r>
                        <a:rPr lang="en-US" altLang="zh-CN"/>
                        <a:t>P3(B)</a:t>
                      </a:r>
                      <a:endParaRPr lang="en-US" altLang="zh-CN"/>
                    </a:p>
                  </a:txBody>
                  <a:tcPr/>
                </a:tc>
                <a:tc>
                  <a:txBody>
                    <a:bodyPr/>
                    <a:p>
                      <a:pPr algn="ctr">
                        <a:buNone/>
                      </a:pPr>
                      <a:r>
                        <a:rPr lang="en-US" altLang="zh-CN"/>
                        <a:t>90</a:t>
                      </a:r>
                      <a:endParaRPr lang="en-US" altLang="zh-CN"/>
                    </a:p>
                  </a:txBody>
                  <a:tcPr anchor="ctr" anchorCtr="0"/>
                </a:tc>
                <a:tc>
                  <a:txBody>
                    <a:bodyPr/>
                    <a:p>
                      <a:pPr algn="ctr">
                        <a:buNone/>
                      </a:pPr>
                      <a:r>
                        <a:rPr lang="en-US" altLang="zh-CN"/>
                        <a:t>M</a:t>
                      </a:r>
                      <a:endParaRPr lang="en-US" altLang="zh-CN"/>
                    </a:p>
                  </a:txBody>
                  <a:tcPr anchor="ctr" anchorCtr="0"/>
                </a:tc>
                <a:tc>
                  <a:txBody>
                    <a:bodyPr/>
                    <a:p>
                      <a:pPr algn="ctr">
                        <a:buNone/>
                      </a:pPr>
                      <a:r>
                        <a:rPr lang="en-US" altLang="zh-CN"/>
                        <a:t>None</a:t>
                      </a:r>
                      <a:endParaRPr lang="en-US" altLang="zh-CN"/>
                    </a:p>
                  </a:txBody>
                  <a:tcPr anchor="ctr" anchorCtr="0"/>
                </a:tc>
                <a:tc>
                  <a:txBody>
                    <a:bodyPr/>
                    <a:p>
                      <a:pPr algn="ctr">
                        <a:buNone/>
                      </a:pPr>
                      <a:r>
                        <a:rPr lang="en-US" altLang="zh-CN"/>
                        <a:t>Huawei</a:t>
                      </a:r>
                      <a:endParaRPr lang="en-US" altLang="zh-CN"/>
                    </a:p>
                  </a:txBody>
                  <a:tcPr anchor="ctr" anchorCtr="0"/>
                </a:tc>
                <a:tc>
                  <a:txBody>
                    <a:bodyPr/>
                    <a:p>
                      <a:pPr algn="ctr">
                        <a:buNone/>
                      </a:pPr>
                      <a:r>
                        <a:rPr lang="en-US" altLang="zh-CN"/>
                        <a:t>Baogang</a:t>
                      </a:r>
                      <a:endParaRPr lang="en-US" altLang="zh-CN"/>
                    </a:p>
                  </a:txBody>
                  <a:tcPr anchor="ctr" anchorCtr="0"/>
                </a:tc>
              </a:tr>
              <a:tr h="365760">
                <a:tc>
                  <a:txBody>
                    <a:bodyPr/>
                    <a:p>
                      <a:pPr algn="ctr">
                        <a:buNone/>
                      </a:pPr>
                      <a:r>
                        <a:rPr lang="en-US" altLang="zh-CN"/>
                        <a:t>P4(A)</a:t>
                      </a:r>
                      <a:endParaRPr lang="en-US" altLang="zh-CN"/>
                    </a:p>
                  </a:txBody>
                  <a:tcPr/>
                </a:tc>
                <a:tc>
                  <a:txBody>
                    <a:bodyPr/>
                    <a:p>
                      <a:pPr algn="ctr">
                        <a:buNone/>
                      </a:pPr>
                      <a:r>
                        <a:rPr lang="en-US" altLang="zh-CN"/>
                        <a:t>87</a:t>
                      </a:r>
                      <a:endParaRPr lang="en-US" altLang="zh-CN"/>
                    </a:p>
                  </a:txBody>
                  <a:tcPr anchor="ctr" anchorCtr="0"/>
                </a:tc>
                <a:tc>
                  <a:txBody>
                    <a:bodyPr/>
                    <a:p>
                      <a:pPr algn="ctr">
                        <a:buNone/>
                      </a:pPr>
                      <a:r>
                        <a:rPr lang="en-US" altLang="zh-CN"/>
                        <a:t>F</a:t>
                      </a:r>
                      <a:endParaRPr lang="en-US" altLang="zh-CN"/>
                    </a:p>
                  </a:txBody>
                  <a:tcPr anchor="ctr" anchorCtr="0"/>
                </a:tc>
                <a:tc>
                  <a:txBody>
                    <a:bodyPr/>
                    <a:p>
                      <a:pPr algn="ctr">
                        <a:buNone/>
                      </a:pPr>
                      <a:r>
                        <a:rPr lang="en-US" altLang="zh-CN"/>
                        <a:t>Low</a:t>
                      </a:r>
                      <a:endParaRPr lang="en-US" altLang="zh-CN"/>
                    </a:p>
                  </a:txBody>
                  <a:tcPr anchor="ctr" anchorCtr="0"/>
                </a:tc>
                <a:tc>
                  <a:txBody>
                    <a:bodyPr/>
                    <a:p>
                      <a:pPr algn="ctr">
                        <a:buNone/>
                      </a:pPr>
                      <a:r>
                        <a:rPr lang="en-US" altLang="zh-CN"/>
                        <a:t>Huawei</a:t>
                      </a:r>
                      <a:endParaRPr lang="en-US" altLang="zh-CN"/>
                    </a:p>
                  </a:txBody>
                  <a:tcPr anchor="ctr" anchorCtr="0"/>
                </a:tc>
                <a:tc>
                  <a:txBody>
                    <a:bodyPr/>
                    <a:p>
                      <a:pPr algn="ctr">
                        <a:buNone/>
                      </a:pPr>
                      <a:r>
                        <a:rPr lang="en-US" altLang="zh-CN"/>
                        <a:t>Ailing</a:t>
                      </a:r>
                      <a:endParaRPr lang="en-US" altLang="zh-CN"/>
                    </a:p>
                  </a:txBody>
                  <a:tcPr anchor="ctr" anchorCtr="0"/>
                </a:tc>
              </a:tr>
            </a:tbl>
          </a:graphicData>
        </a:graphic>
      </p:graphicFrame>
      <p:sp>
        <p:nvSpPr>
          <p:cNvPr id="19" name="文本框 18"/>
          <p:cNvSpPr txBox="1"/>
          <p:nvPr/>
        </p:nvSpPr>
        <p:spPr>
          <a:xfrm>
            <a:off x="2571750" y="6126480"/>
            <a:ext cx="3989705" cy="460375"/>
          </a:xfrm>
          <a:prstGeom prst="rect">
            <a:avLst/>
          </a:prstGeom>
          <a:noFill/>
        </p:spPr>
        <p:txBody>
          <a:bodyPr wrap="square" rtlCol="0">
            <a:spAutoFit/>
          </a:bodyPr>
          <a:p>
            <a:pPr algn="ctr"/>
            <a:r>
              <a:rPr lang="en-US" sz="2400" dirty="0" smtClean="0">
                <a:latin typeface="Tw Cen MT"/>
                <a:ea typeface="+mn-ea"/>
                <a:cs typeface="Tw Cen MT"/>
              </a:rPr>
              <a:t>Think Aloud Result Table</a:t>
            </a:r>
            <a:endParaRPr lang="en-US" sz="2400" dirty="0" smtClean="0">
              <a:latin typeface="Tw Cen MT"/>
              <a:ea typeface="+mn-ea"/>
              <a:cs typeface="Tw Cen MT"/>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dirty="0">
                <a:solidFill>
                  <a:schemeClr val="accent1"/>
                </a:solidFill>
                <a:latin typeface="Tw Cen MT" charset="0"/>
              </a:rPr>
              <a:t>Results</a:t>
            </a:r>
            <a:r>
              <a:rPr lang="en-US" b="0" dirty="0">
                <a:solidFill>
                  <a:schemeClr val="accent1"/>
                </a:solidFill>
                <a:latin typeface="Tw Cen MT" charset="0"/>
              </a:rPr>
              <a:t>: Think Aloud</a:t>
            </a:r>
            <a:endParaRPr lang="en-US" b="0" dirty="0">
              <a:solidFill>
                <a:schemeClr val="accent1"/>
              </a:solidFill>
              <a:latin typeface="Tw Cen MT" charset="0"/>
            </a:endParaRPr>
          </a:p>
        </p:txBody>
      </p:sp>
      <p:sp>
        <p:nvSpPr>
          <p:cNvPr id="3" name="Content Placeholder 2"/>
          <p:cNvSpPr>
            <a:spLocks noGrp="1"/>
          </p:cNvSpPr>
          <p:nvPr>
            <p:ph idx="1"/>
          </p:nvPr>
        </p:nvSpPr>
        <p:spPr>
          <a:xfrm>
            <a:off x="457200" y="1266825"/>
            <a:ext cx="8229600" cy="4859655"/>
          </a:xfrm>
        </p:spPr>
        <p:txBody>
          <a:bodyPr>
            <a:noAutofit/>
          </a:bodyPr>
          <a:lstStyle/>
          <a:p>
            <a:pPr marL="0" indent="0" fontAlgn="auto">
              <a:spcAft>
                <a:spcPts val="600"/>
              </a:spcAft>
              <a:buFont typeface="Lucida Grande" panose="020B0600040502020204"/>
              <a:buNone/>
              <a:defRPr/>
            </a:pPr>
            <a:r>
              <a:rPr lang="en-US" b="1" dirty="0" smtClean="0">
                <a:ea typeface="+mn-ea"/>
              </a:rPr>
              <a:t>“Think Aloud” is THE usability testing method.</a:t>
            </a:r>
            <a:endParaRPr lang="en-US" b="1" dirty="0" smtClean="0">
              <a:ea typeface="+mn-ea"/>
            </a:endParaRPr>
          </a:p>
          <a:p>
            <a:pPr marL="0" indent="0" fontAlgn="auto">
              <a:spcAft>
                <a:spcPts val="600"/>
              </a:spcAft>
              <a:buFont typeface="Lucida Grande" panose="020B0600040502020204"/>
              <a:buNone/>
              <a:defRPr/>
            </a:pPr>
            <a:endParaRPr lang="en-US" sz="2000" dirty="0" smtClean="0">
              <a:solidFill>
                <a:prstClr val="black"/>
              </a:solidFill>
              <a:ea typeface="+mn-ea"/>
            </a:endParaRPr>
          </a:p>
        </p:txBody>
      </p:sp>
      <p:graphicFrame>
        <p:nvGraphicFramePr>
          <p:cNvPr id="17" name="表格 16"/>
          <p:cNvGraphicFramePr/>
          <p:nvPr>
            <p:custDataLst>
              <p:tags r:id="rId1"/>
            </p:custDataLst>
          </p:nvPr>
        </p:nvGraphicFramePr>
        <p:xfrm>
          <a:off x="457200" y="3953510"/>
          <a:ext cx="8235315" cy="1981200"/>
        </p:xfrm>
        <a:graphic>
          <a:graphicData uri="http://schemas.openxmlformats.org/drawingml/2006/table">
            <a:tbl>
              <a:tblPr firstRow="1" bandRow="1">
                <a:tableStyleId>{5C22544A-7EE6-4342-B048-85BDC9FD1C3A}</a:tableStyleId>
              </a:tblPr>
              <a:tblGrid>
                <a:gridCol w="748665"/>
                <a:gridCol w="748665"/>
                <a:gridCol w="748665"/>
                <a:gridCol w="748665"/>
                <a:gridCol w="748665"/>
                <a:gridCol w="748665"/>
                <a:gridCol w="748665"/>
                <a:gridCol w="748665"/>
                <a:gridCol w="748665"/>
                <a:gridCol w="748665"/>
                <a:gridCol w="748665"/>
              </a:tblGrid>
              <a:tr h="518160">
                <a:tc>
                  <a:txBody>
                    <a:bodyPr/>
                    <a:p>
                      <a:pPr algn="ctr">
                        <a:buNone/>
                      </a:pPr>
                      <a:r>
                        <a:rPr lang="en-US" altLang="zh-CN" sz="1400" b="1"/>
                        <a:t>Result</a:t>
                      </a:r>
                      <a:endParaRPr lang="en-US" altLang="zh-CN" sz="1400" b="1"/>
                    </a:p>
                  </a:txBody>
                  <a:tcPr anchor="ctr" anchorCtr="0"/>
                </a:tc>
                <a:tc>
                  <a:txBody>
                    <a:bodyPr/>
                    <a:p>
                      <a:pPr algn="ctr">
                        <a:buNone/>
                      </a:pPr>
                      <a:r>
                        <a:rPr lang="en-US" altLang="zh-CN" sz="1400" b="0"/>
                        <a:t>Task A-01</a:t>
                      </a:r>
                      <a:endParaRPr lang="en-US" altLang="zh-CN" sz="1400" b="0"/>
                    </a:p>
                  </a:txBody>
                  <a:tcPr/>
                </a:tc>
                <a:tc>
                  <a:txBody>
                    <a:bodyPr/>
                    <a:p>
                      <a:pPr algn="ctr">
                        <a:buNone/>
                      </a:pPr>
                      <a:r>
                        <a:rPr lang="en-US" altLang="zh-CN" sz="1400" b="0">
                          <a:sym typeface="+mn-ea"/>
                        </a:rPr>
                        <a:t>Task A-02</a:t>
                      </a:r>
                      <a:endParaRPr lang="en-US" altLang="zh-CN" sz="1400" b="0">
                        <a:sym typeface="+mn-ea"/>
                      </a:endParaRPr>
                    </a:p>
                  </a:txBody>
                  <a:tcPr/>
                </a:tc>
                <a:tc>
                  <a:txBody>
                    <a:bodyPr/>
                    <a:p>
                      <a:pPr algn="ctr">
                        <a:buNone/>
                      </a:pPr>
                      <a:r>
                        <a:rPr lang="en-US" altLang="zh-CN" sz="1400" b="0">
                          <a:sym typeface="+mn-ea"/>
                        </a:rPr>
                        <a:t>Task A-03</a:t>
                      </a:r>
                      <a:endParaRPr lang="en-US" altLang="zh-CN" sz="1400" b="0">
                        <a:sym typeface="+mn-ea"/>
                      </a:endParaRPr>
                    </a:p>
                  </a:txBody>
                  <a:tcPr/>
                </a:tc>
                <a:tc>
                  <a:txBody>
                    <a:bodyPr/>
                    <a:p>
                      <a:pPr algn="ctr">
                        <a:buNone/>
                      </a:pPr>
                      <a:r>
                        <a:rPr lang="en-US" altLang="zh-CN" sz="1400" b="0">
                          <a:sym typeface="+mn-ea"/>
                        </a:rPr>
                        <a:t>Task A-04</a:t>
                      </a:r>
                      <a:endParaRPr lang="en-US" altLang="zh-CN" sz="1400" b="0">
                        <a:sym typeface="+mn-ea"/>
                      </a:endParaRPr>
                    </a:p>
                  </a:txBody>
                  <a:tcPr/>
                </a:tc>
                <a:tc>
                  <a:txBody>
                    <a:bodyPr/>
                    <a:p>
                      <a:pPr algn="ctr">
                        <a:buNone/>
                      </a:pPr>
                      <a:r>
                        <a:rPr lang="en-US" altLang="zh-CN" sz="1400" b="0">
                          <a:sym typeface="+mn-ea"/>
                        </a:rPr>
                        <a:t>Task B-05</a:t>
                      </a:r>
                      <a:endParaRPr lang="en-US" altLang="zh-CN" sz="1400" b="0">
                        <a:sym typeface="+mn-ea"/>
                      </a:endParaRPr>
                    </a:p>
                  </a:txBody>
                  <a:tcPr/>
                </a:tc>
                <a:tc>
                  <a:txBody>
                    <a:bodyPr/>
                    <a:p>
                      <a:pPr algn="ctr">
                        <a:buNone/>
                      </a:pPr>
                      <a:r>
                        <a:rPr lang="en-US" altLang="zh-CN" sz="1400" b="0">
                          <a:sym typeface="+mn-ea"/>
                        </a:rPr>
                        <a:t>Task B-06</a:t>
                      </a:r>
                      <a:endParaRPr lang="en-US" altLang="zh-CN" sz="1400" b="0">
                        <a:sym typeface="+mn-ea"/>
                      </a:endParaRPr>
                    </a:p>
                  </a:txBody>
                  <a:tcPr/>
                </a:tc>
                <a:tc>
                  <a:txBody>
                    <a:bodyPr/>
                    <a:p>
                      <a:pPr algn="ctr">
                        <a:buNone/>
                      </a:pPr>
                      <a:r>
                        <a:rPr lang="en-US" altLang="zh-CN" sz="1400" b="0">
                          <a:sym typeface="+mn-ea"/>
                        </a:rPr>
                        <a:t>Task C-07</a:t>
                      </a:r>
                      <a:endParaRPr lang="en-US" altLang="zh-CN" sz="1400" b="0">
                        <a:sym typeface="+mn-ea"/>
                      </a:endParaRPr>
                    </a:p>
                  </a:txBody>
                  <a:tcPr/>
                </a:tc>
                <a:tc>
                  <a:txBody>
                    <a:bodyPr/>
                    <a:p>
                      <a:pPr algn="ctr">
                        <a:buNone/>
                      </a:pPr>
                      <a:r>
                        <a:rPr lang="en-US" altLang="zh-CN" sz="1400" b="0">
                          <a:sym typeface="+mn-ea"/>
                        </a:rPr>
                        <a:t>Task C-08</a:t>
                      </a:r>
                      <a:endParaRPr lang="en-US" altLang="zh-CN" sz="1400" b="0">
                        <a:sym typeface="+mn-ea"/>
                      </a:endParaRPr>
                    </a:p>
                  </a:txBody>
                  <a:tcPr/>
                </a:tc>
                <a:tc>
                  <a:txBody>
                    <a:bodyPr/>
                    <a:p>
                      <a:pPr algn="ctr">
                        <a:buNone/>
                      </a:pPr>
                      <a:r>
                        <a:rPr lang="en-US" altLang="zh-CN" sz="1400" b="0">
                          <a:sym typeface="+mn-ea"/>
                        </a:rPr>
                        <a:t>Task D-09</a:t>
                      </a:r>
                      <a:endParaRPr lang="en-US" altLang="zh-CN" sz="1400" b="0">
                        <a:sym typeface="+mn-ea"/>
                      </a:endParaRPr>
                    </a:p>
                  </a:txBody>
                  <a:tcPr/>
                </a:tc>
                <a:tc>
                  <a:txBody>
                    <a:bodyPr/>
                    <a:p>
                      <a:pPr algn="ctr">
                        <a:buNone/>
                      </a:pPr>
                      <a:r>
                        <a:rPr lang="en-US" altLang="zh-CN" sz="1400" b="0">
                          <a:sym typeface="+mn-ea"/>
                        </a:rPr>
                        <a:t>Task D-10</a:t>
                      </a:r>
                      <a:endParaRPr lang="en-US" altLang="zh-CN" sz="1400" b="0">
                        <a:sym typeface="+mn-ea"/>
                      </a:endParaRPr>
                    </a:p>
                  </a:txBody>
                  <a:tcPr/>
                </a:tc>
              </a:tr>
              <a:tr h="365760">
                <a:tc>
                  <a:txBody>
                    <a:bodyPr/>
                    <a:p>
                      <a:pPr>
                        <a:buNone/>
                      </a:pPr>
                      <a:r>
                        <a:rPr lang="en-US" altLang="zh-CN" sz="1600"/>
                        <a:t>P1(B)</a:t>
                      </a:r>
                      <a:endParaRPr lang="en-US" altLang="zh-CN" sz="1600"/>
                    </a:p>
                  </a:txBody>
                  <a:tcPr anchor="ctr" anchorCtr="0">
                    <a:solidFill>
                      <a:schemeClr val="bg1">
                        <a:lumMod val="85000"/>
                      </a:schemeClr>
                    </a:solidFill>
                  </a:tcPr>
                </a:tc>
                <a:tc>
                  <a:txBody>
                    <a:bodyPr/>
                    <a:p>
                      <a:pPr algn="ctr">
                        <a:buNone/>
                      </a:pPr>
                      <a:r>
                        <a:rPr lang="en-US" altLang="zh-CN"/>
                        <a:t>Yes</a:t>
                      </a:r>
                      <a:endParaRPr lang="en-US" altLang="zh-CN"/>
                    </a:p>
                  </a:txBody>
                  <a:tcPr anchor="ctr" anchorCtr="0">
                    <a:solidFill>
                      <a:schemeClr val="accent4">
                        <a:lumMod val="40000"/>
                        <a:lumOff val="60000"/>
                      </a:schemeClr>
                    </a:solidFill>
                  </a:tcPr>
                </a:tc>
                <a:tc>
                  <a:txBody>
                    <a:bodyPr/>
                    <a:p>
                      <a:pPr algn="ctr">
                        <a:buNone/>
                      </a:pPr>
                      <a:r>
                        <a:rPr lang="en-US" altLang="zh-CN" sz="1800">
                          <a:sym typeface="+mn-ea"/>
                        </a:rPr>
                        <a:t>Yes</a:t>
                      </a:r>
                      <a:endParaRPr lang="zh-CN" altLang="en-US"/>
                    </a:p>
                  </a:txBody>
                  <a:tcPr anchor="ctr" anchorCtr="0">
                    <a:solidFill>
                      <a:schemeClr val="accent4">
                        <a:lumMod val="40000"/>
                        <a:lumOff val="60000"/>
                      </a:schemeClr>
                    </a:solidFill>
                  </a:tcPr>
                </a:tc>
                <a:tc>
                  <a:txBody>
                    <a:bodyPr/>
                    <a:p>
                      <a:pPr algn="ctr">
                        <a:buNone/>
                      </a:pPr>
                      <a:r>
                        <a:rPr lang="en-US" altLang="zh-CN" sz="1800">
                          <a:sym typeface="+mn-ea"/>
                        </a:rPr>
                        <a:t>Yes</a:t>
                      </a:r>
                      <a:endParaRPr lang="zh-CN" altLang="en-US"/>
                    </a:p>
                  </a:txBody>
                  <a:tcPr anchor="ctr" anchorCtr="0">
                    <a:solidFill>
                      <a:schemeClr val="accent4">
                        <a:lumMod val="40000"/>
                        <a:lumOff val="60000"/>
                      </a:schemeClr>
                    </a:solidFill>
                  </a:tcPr>
                </a:tc>
                <a:tc>
                  <a:txBody>
                    <a:bodyPr/>
                    <a:p>
                      <a:pPr algn="ctr">
                        <a:buNone/>
                      </a:pPr>
                      <a:r>
                        <a:rPr lang="en-US" altLang="zh-CN"/>
                        <a:t>No</a:t>
                      </a:r>
                      <a:endParaRPr lang="en-US" altLang="zh-CN"/>
                    </a:p>
                  </a:txBody>
                  <a:tcPr anchor="ctr" anchorCtr="0">
                    <a:solidFill>
                      <a:schemeClr val="accent1">
                        <a:lumMod val="40000"/>
                        <a:lumOff val="60000"/>
                      </a:schemeClr>
                    </a:solidFill>
                  </a:tcPr>
                </a:tc>
                <a:tc>
                  <a:txBody>
                    <a:bodyPr/>
                    <a:p>
                      <a:pPr algn="ctr">
                        <a:buNone/>
                      </a:pPr>
                      <a:r>
                        <a:rPr lang="en-US" altLang="zh-CN" sz="1800">
                          <a:sym typeface="+mn-ea"/>
                        </a:rPr>
                        <a:t>Yes</a:t>
                      </a:r>
                      <a:endParaRPr lang="zh-CN" altLang="en-US"/>
                    </a:p>
                  </a:txBody>
                  <a:tcPr anchor="ctr" anchorCtr="0">
                    <a:solidFill>
                      <a:schemeClr val="accent4">
                        <a:lumMod val="40000"/>
                        <a:lumOff val="60000"/>
                      </a:schemeClr>
                    </a:solidFill>
                  </a:tcPr>
                </a:tc>
                <a:tc>
                  <a:txBody>
                    <a:bodyPr/>
                    <a:p>
                      <a:pPr algn="ctr">
                        <a:buNone/>
                      </a:pPr>
                      <a:r>
                        <a:rPr lang="en-US" altLang="zh-CN" sz="1800">
                          <a:sym typeface="+mn-ea"/>
                        </a:rPr>
                        <a:t>Yes</a:t>
                      </a:r>
                      <a:endParaRPr lang="zh-CN" altLang="en-US"/>
                    </a:p>
                  </a:txBody>
                  <a:tcPr anchor="ctr" anchorCtr="0">
                    <a:solidFill>
                      <a:schemeClr val="accent4">
                        <a:lumMod val="40000"/>
                        <a:lumOff val="60000"/>
                      </a:schemeClr>
                    </a:solidFill>
                  </a:tcPr>
                </a:tc>
                <a:tc>
                  <a:txBody>
                    <a:bodyPr/>
                    <a:p>
                      <a:pPr algn="ctr">
                        <a:buNone/>
                      </a:pPr>
                      <a:r>
                        <a:rPr lang="en-US" altLang="zh-CN" sz="1800">
                          <a:sym typeface="+mn-ea"/>
                        </a:rPr>
                        <a:t>Yes</a:t>
                      </a:r>
                      <a:endParaRPr lang="zh-CN" altLang="en-US"/>
                    </a:p>
                  </a:txBody>
                  <a:tcPr anchor="ctr" anchorCtr="0">
                    <a:solidFill>
                      <a:schemeClr val="accent4">
                        <a:lumMod val="40000"/>
                        <a:lumOff val="60000"/>
                      </a:schemeClr>
                    </a:solidFill>
                  </a:tcPr>
                </a:tc>
                <a:tc>
                  <a:txBody>
                    <a:bodyPr/>
                    <a:p>
                      <a:pPr algn="ctr">
                        <a:buNone/>
                      </a:pPr>
                      <a:r>
                        <a:rPr lang="en-US" altLang="zh-CN" sz="1800">
                          <a:sym typeface="+mn-ea"/>
                        </a:rPr>
                        <a:t>Yes</a:t>
                      </a:r>
                      <a:endParaRPr lang="zh-CN" altLang="en-US"/>
                    </a:p>
                  </a:txBody>
                  <a:tcPr anchor="ctr" anchorCtr="0">
                    <a:solidFill>
                      <a:schemeClr val="accent4">
                        <a:lumMod val="40000"/>
                        <a:lumOff val="60000"/>
                      </a:schemeClr>
                    </a:solidFill>
                  </a:tcPr>
                </a:tc>
                <a:tc>
                  <a:txBody>
                    <a:bodyPr/>
                    <a:p>
                      <a:pPr algn="ctr">
                        <a:buNone/>
                      </a:pPr>
                      <a:r>
                        <a:rPr lang="en-US" altLang="zh-CN" sz="1800">
                          <a:sym typeface="+mn-ea"/>
                        </a:rPr>
                        <a:t>No</a:t>
                      </a:r>
                      <a:endParaRPr lang="zh-CN" altLang="en-US"/>
                    </a:p>
                  </a:txBody>
                  <a:tcPr anchor="ctr" anchorCtr="0">
                    <a:solidFill>
                      <a:schemeClr val="accent1">
                        <a:lumMod val="40000"/>
                        <a:lumOff val="60000"/>
                      </a:schemeClr>
                    </a:solidFill>
                  </a:tcPr>
                </a:tc>
                <a:tc>
                  <a:txBody>
                    <a:bodyPr/>
                    <a:p>
                      <a:pPr algn="ctr">
                        <a:buNone/>
                      </a:pPr>
                      <a:r>
                        <a:rPr lang="en-US" altLang="zh-CN"/>
                        <a:t>Help</a:t>
                      </a:r>
                      <a:endParaRPr lang="en-US" altLang="zh-CN"/>
                    </a:p>
                  </a:txBody>
                  <a:tcPr anchor="ctr" anchorCtr="0">
                    <a:solidFill>
                      <a:schemeClr val="accent3">
                        <a:lumMod val="40000"/>
                        <a:lumOff val="60000"/>
                      </a:schemeClr>
                    </a:solidFill>
                  </a:tcPr>
                </a:tc>
              </a:tr>
              <a:tr h="365760">
                <a:tc>
                  <a:txBody>
                    <a:bodyPr/>
                    <a:p>
                      <a:pPr>
                        <a:buNone/>
                      </a:pPr>
                      <a:r>
                        <a:rPr lang="en-US" altLang="zh-CN" sz="1600"/>
                        <a:t>P2</a:t>
                      </a:r>
                      <a:r>
                        <a:rPr lang="en-US" altLang="zh-CN" sz="1600">
                          <a:sym typeface="+mn-ea"/>
                        </a:rPr>
                        <a:t>(A)</a:t>
                      </a:r>
                      <a:endParaRPr lang="en-US" altLang="zh-CN" sz="1600">
                        <a:sym typeface="+mn-ea"/>
                      </a:endParaRPr>
                    </a:p>
                  </a:txBody>
                  <a:tcPr anchor="ctr" anchorCtr="0">
                    <a:solidFill>
                      <a:schemeClr val="bg1">
                        <a:lumMod val="85000"/>
                      </a:schemeClr>
                    </a:solidFill>
                  </a:tcPr>
                </a:tc>
                <a:tc>
                  <a:txBody>
                    <a:bodyPr/>
                    <a:p>
                      <a:pPr algn="ctr">
                        <a:buNone/>
                      </a:pPr>
                      <a:r>
                        <a:rPr lang="en-US" altLang="zh-CN" sz="1800">
                          <a:sym typeface="+mn-ea"/>
                        </a:rPr>
                        <a:t>Yes</a:t>
                      </a:r>
                      <a:endParaRPr lang="zh-CN" altLang="en-US"/>
                    </a:p>
                  </a:txBody>
                  <a:tcPr anchor="ctr" anchorCtr="0">
                    <a:solidFill>
                      <a:schemeClr val="accent4">
                        <a:lumMod val="40000"/>
                        <a:lumOff val="60000"/>
                      </a:schemeClr>
                    </a:solidFill>
                  </a:tcPr>
                </a:tc>
                <a:tc>
                  <a:txBody>
                    <a:bodyPr/>
                    <a:p>
                      <a:pPr algn="ctr">
                        <a:buNone/>
                      </a:pPr>
                      <a:r>
                        <a:rPr lang="en-US" altLang="zh-CN" sz="1800">
                          <a:sym typeface="+mn-ea"/>
                        </a:rPr>
                        <a:t>Yes</a:t>
                      </a:r>
                      <a:endParaRPr lang="zh-CN" altLang="en-US"/>
                    </a:p>
                  </a:txBody>
                  <a:tcPr anchor="ctr" anchorCtr="0">
                    <a:solidFill>
                      <a:schemeClr val="accent4">
                        <a:lumMod val="40000"/>
                        <a:lumOff val="60000"/>
                      </a:schemeClr>
                    </a:solidFill>
                  </a:tcPr>
                </a:tc>
                <a:tc>
                  <a:txBody>
                    <a:bodyPr/>
                    <a:p>
                      <a:pPr algn="ctr">
                        <a:buNone/>
                      </a:pPr>
                      <a:r>
                        <a:rPr lang="en-US" altLang="zh-CN" sz="1800">
                          <a:sym typeface="+mn-ea"/>
                        </a:rPr>
                        <a:t>Yes</a:t>
                      </a:r>
                      <a:endParaRPr lang="zh-CN" altLang="en-US"/>
                    </a:p>
                  </a:txBody>
                  <a:tcPr anchor="ctr" anchorCtr="0">
                    <a:solidFill>
                      <a:schemeClr val="accent4">
                        <a:lumMod val="40000"/>
                        <a:lumOff val="60000"/>
                      </a:schemeClr>
                    </a:solidFill>
                  </a:tcPr>
                </a:tc>
                <a:tc>
                  <a:txBody>
                    <a:bodyPr/>
                    <a:p>
                      <a:pPr algn="ctr">
                        <a:buNone/>
                      </a:pPr>
                      <a:r>
                        <a:rPr lang="en-US" altLang="zh-CN" sz="1800">
                          <a:sym typeface="+mn-ea"/>
                        </a:rPr>
                        <a:t>Help</a:t>
                      </a:r>
                      <a:endParaRPr lang="zh-CN" altLang="en-US"/>
                    </a:p>
                  </a:txBody>
                  <a:tcPr anchor="ctr" anchorCtr="0">
                    <a:solidFill>
                      <a:schemeClr val="accent3">
                        <a:lumMod val="40000"/>
                        <a:lumOff val="60000"/>
                      </a:schemeClr>
                    </a:solidFill>
                  </a:tcPr>
                </a:tc>
                <a:tc>
                  <a:txBody>
                    <a:bodyPr/>
                    <a:p>
                      <a:pPr algn="ctr">
                        <a:buNone/>
                      </a:pPr>
                      <a:r>
                        <a:rPr lang="en-US" altLang="zh-CN" sz="1800">
                          <a:sym typeface="+mn-ea"/>
                        </a:rPr>
                        <a:t>Yes</a:t>
                      </a:r>
                      <a:endParaRPr lang="zh-CN" altLang="en-US"/>
                    </a:p>
                  </a:txBody>
                  <a:tcPr anchor="ctr" anchorCtr="0">
                    <a:solidFill>
                      <a:schemeClr val="accent4">
                        <a:lumMod val="40000"/>
                        <a:lumOff val="60000"/>
                      </a:schemeClr>
                    </a:solidFill>
                  </a:tcPr>
                </a:tc>
                <a:tc>
                  <a:txBody>
                    <a:bodyPr/>
                    <a:p>
                      <a:pPr algn="ctr">
                        <a:buNone/>
                      </a:pPr>
                      <a:r>
                        <a:rPr lang="en-US" altLang="zh-CN" sz="1800">
                          <a:sym typeface="+mn-ea"/>
                        </a:rPr>
                        <a:t>Yes</a:t>
                      </a:r>
                      <a:endParaRPr lang="zh-CN" altLang="en-US"/>
                    </a:p>
                  </a:txBody>
                  <a:tcPr anchor="ctr" anchorCtr="0">
                    <a:solidFill>
                      <a:schemeClr val="accent4">
                        <a:lumMod val="40000"/>
                        <a:lumOff val="60000"/>
                      </a:schemeClr>
                    </a:solidFill>
                  </a:tcPr>
                </a:tc>
                <a:tc>
                  <a:txBody>
                    <a:bodyPr/>
                    <a:p>
                      <a:pPr algn="ctr">
                        <a:buNone/>
                      </a:pPr>
                      <a:r>
                        <a:rPr lang="en-US" altLang="zh-CN" sz="1800">
                          <a:sym typeface="+mn-ea"/>
                        </a:rPr>
                        <a:t>Yes</a:t>
                      </a:r>
                      <a:endParaRPr lang="zh-CN" altLang="en-US"/>
                    </a:p>
                  </a:txBody>
                  <a:tcPr anchor="ctr" anchorCtr="0">
                    <a:solidFill>
                      <a:schemeClr val="accent4">
                        <a:lumMod val="40000"/>
                        <a:lumOff val="60000"/>
                      </a:schemeClr>
                    </a:solidFill>
                  </a:tcPr>
                </a:tc>
                <a:tc>
                  <a:txBody>
                    <a:bodyPr/>
                    <a:p>
                      <a:pPr algn="ctr">
                        <a:buNone/>
                      </a:pPr>
                      <a:r>
                        <a:rPr lang="en-US" altLang="zh-CN" sz="1800">
                          <a:sym typeface="+mn-ea"/>
                        </a:rPr>
                        <a:t>Yes</a:t>
                      </a:r>
                      <a:endParaRPr lang="zh-CN" altLang="en-US"/>
                    </a:p>
                  </a:txBody>
                  <a:tcPr anchor="ctr" anchorCtr="0">
                    <a:solidFill>
                      <a:schemeClr val="accent4">
                        <a:lumMod val="40000"/>
                        <a:lumOff val="60000"/>
                      </a:schemeClr>
                    </a:solidFill>
                  </a:tcPr>
                </a:tc>
                <a:tc>
                  <a:txBody>
                    <a:bodyPr/>
                    <a:p>
                      <a:pPr algn="ctr">
                        <a:buNone/>
                      </a:pPr>
                      <a:r>
                        <a:rPr lang="en-US" altLang="zh-CN" sz="1800">
                          <a:sym typeface="+mn-ea"/>
                        </a:rPr>
                        <a:t>Yes</a:t>
                      </a:r>
                      <a:endParaRPr lang="zh-CN" altLang="en-US"/>
                    </a:p>
                  </a:txBody>
                  <a:tcPr anchor="ctr" anchorCtr="0">
                    <a:solidFill>
                      <a:schemeClr val="accent4">
                        <a:lumMod val="40000"/>
                        <a:lumOff val="60000"/>
                      </a:schemeClr>
                    </a:solidFill>
                  </a:tcPr>
                </a:tc>
                <a:tc>
                  <a:txBody>
                    <a:bodyPr/>
                    <a:p>
                      <a:pPr algn="ctr">
                        <a:buNone/>
                      </a:pPr>
                      <a:r>
                        <a:rPr lang="en-US" altLang="zh-CN"/>
                        <a:t>Help</a:t>
                      </a:r>
                      <a:endParaRPr lang="en-US" altLang="zh-CN"/>
                    </a:p>
                  </a:txBody>
                  <a:tcPr anchor="ctr" anchorCtr="0">
                    <a:solidFill>
                      <a:schemeClr val="accent3">
                        <a:lumMod val="40000"/>
                        <a:lumOff val="60000"/>
                      </a:schemeClr>
                    </a:solidFill>
                  </a:tcPr>
                </a:tc>
              </a:tr>
              <a:tr h="365760">
                <a:tc>
                  <a:txBody>
                    <a:bodyPr/>
                    <a:p>
                      <a:pPr>
                        <a:buNone/>
                      </a:pPr>
                      <a:r>
                        <a:rPr lang="en-US" altLang="zh-CN" sz="1600"/>
                        <a:t>P3</a:t>
                      </a:r>
                      <a:r>
                        <a:rPr lang="en-US" altLang="zh-CN" sz="1600">
                          <a:sym typeface="+mn-ea"/>
                        </a:rPr>
                        <a:t>(B)</a:t>
                      </a:r>
                      <a:endParaRPr lang="en-US" altLang="zh-CN" sz="1600">
                        <a:sym typeface="+mn-ea"/>
                      </a:endParaRPr>
                    </a:p>
                  </a:txBody>
                  <a:tcPr anchor="ctr" anchorCtr="0">
                    <a:solidFill>
                      <a:schemeClr val="bg1">
                        <a:lumMod val="85000"/>
                      </a:schemeClr>
                    </a:solidFill>
                  </a:tcPr>
                </a:tc>
                <a:tc>
                  <a:txBody>
                    <a:bodyPr/>
                    <a:p>
                      <a:pPr algn="ctr">
                        <a:buNone/>
                      </a:pPr>
                      <a:r>
                        <a:rPr lang="en-US" altLang="zh-CN" sz="1800">
                          <a:sym typeface="+mn-ea"/>
                        </a:rPr>
                        <a:t>No</a:t>
                      </a:r>
                      <a:endParaRPr lang="en-US" altLang="zh-CN" sz="1800">
                        <a:sym typeface="+mn-ea"/>
                      </a:endParaRPr>
                    </a:p>
                  </a:txBody>
                  <a:tcPr anchor="ctr" anchorCtr="0">
                    <a:solidFill>
                      <a:schemeClr val="accent1">
                        <a:lumMod val="40000"/>
                        <a:lumOff val="60000"/>
                      </a:schemeClr>
                    </a:solidFill>
                  </a:tcPr>
                </a:tc>
                <a:tc>
                  <a:txBody>
                    <a:bodyPr/>
                    <a:p>
                      <a:pPr algn="ctr">
                        <a:buNone/>
                      </a:pPr>
                      <a:r>
                        <a:rPr lang="en-US" altLang="zh-CN" sz="1800">
                          <a:sym typeface="+mn-ea"/>
                        </a:rPr>
                        <a:t>No</a:t>
                      </a:r>
                      <a:endParaRPr lang="en-US" altLang="zh-CN" sz="1800">
                        <a:sym typeface="+mn-ea"/>
                      </a:endParaRPr>
                    </a:p>
                  </a:txBody>
                  <a:tcPr anchor="ctr" anchorCtr="0">
                    <a:solidFill>
                      <a:schemeClr val="accent1">
                        <a:lumMod val="40000"/>
                        <a:lumOff val="60000"/>
                      </a:schemeClr>
                    </a:solidFill>
                  </a:tcPr>
                </a:tc>
                <a:tc>
                  <a:txBody>
                    <a:bodyPr/>
                    <a:p>
                      <a:pPr algn="ctr">
                        <a:buNone/>
                      </a:pPr>
                      <a:r>
                        <a:rPr lang="en-US" altLang="zh-CN" sz="1800">
                          <a:sym typeface="+mn-ea"/>
                        </a:rPr>
                        <a:t>No</a:t>
                      </a:r>
                      <a:endParaRPr lang="en-US" altLang="zh-CN" sz="1800">
                        <a:sym typeface="+mn-ea"/>
                      </a:endParaRPr>
                    </a:p>
                  </a:txBody>
                  <a:tcPr anchor="ctr" anchorCtr="0">
                    <a:solidFill>
                      <a:schemeClr val="accent1">
                        <a:lumMod val="40000"/>
                        <a:lumOff val="60000"/>
                      </a:schemeClr>
                    </a:solidFill>
                  </a:tcPr>
                </a:tc>
                <a:tc>
                  <a:txBody>
                    <a:bodyPr/>
                    <a:p>
                      <a:pPr algn="ctr">
                        <a:buNone/>
                      </a:pPr>
                      <a:r>
                        <a:rPr lang="en-US" altLang="zh-CN" sz="1800">
                          <a:sym typeface="+mn-ea"/>
                        </a:rPr>
                        <a:t>No</a:t>
                      </a:r>
                      <a:endParaRPr lang="en-US" altLang="zh-CN" sz="1800">
                        <a:sym typeface="+mn-ea"/>
                      </a:endParaRPr>
                    </a:p>
                  </a:txBody>
                  <a:tcPr anchor="ctr" anchorCtr="0">
                    <a:solidFill>
                      <a:schemeClr val="accent1">
                        <a:lumMod val="40000"/>
                        <a:lumOff val="60000"/>
                      </a:schemeClr>
                    </a:solidFill>
                  </a:tcPr>
                </a:tc>
                <a:tc>
                  <a:txBody>
                    <a:bodyPr/>
                    <a:p>
                      <a:pPr algn="ctr">
                        <a:buNone/>
                      </a:pPr>
                      <a:r>
                        <a:rPr lang="en-US" altLang="zh-CN" sz="1800">
                          <a:sym typeface="+mn-ea"/>
                        </a:rPr>
                        <a:t>No</a:t>
                      </a:r>
                      <a:endParaRPr lang="en-US" altLang="zh-CN" sz="1800">
                        <a:sym typeface="+mn-ea"/>
                      </a:endParaRPr>
                    </a:p>
                  </a:txBody>
                  <a:tcPr anchor="ctr" anchorCtr="0">
                    <a:solidFill>
                      <a:schemeClr val="accent1">
                        <a:lumMod val="40000"/>
                        <a:lumOff val="60000"/>
                      </a:schemeClr>
                    </a:solidFill>
                  </a:tcPr>
                </a:tc>
                <a:tc>
                  <a:txBody>
                    <a:bodyPr/>
                    <a:p>
                      <a:pPr algn="ctr">
                        <a:buNone/>
                      </a:pPr>
                      <a:r>
                        <a:rPr lang="en-US" altLang="zh-CN" sz="1800">
                          <a:sym typeface="+mn-ea"/>
                        </a:rPr>
                        <a:t>No</a:t>
                      </a:r>
                      <a:endParaRPr lang="en-US" altLang="zh-CN" sz="1800">
                        <a:sym typeface="+mn-ea"/>
                      </a:endParaRPr>
                    </a:p>
                  </a:txBody>
                  <a:tcPr anchor="ctr" anchorCtr="0">
                    <a:solidFill>
                      <a:schemeClr val="accent1">
                        <a:lumMod val="40000"/>
                        <a:lumOff val="60000"/>
                      </a:schemeClr>
                    </a:solidFill>
                  </a:tcPr>
                </a:tc>
                <a:tc>
                  <a:txBody>
                    <a:bodyPr/>
                    <a:p>
                      <a:pPr algn="ctr">
                        <a:buNone/>
                      </a:pPr>
                      <a:r>
                        <a:rPr lang="en-US" altLang="zh-CN" sz="1800">
                          <a:sym typeface="+mn-ea"/>
                        </a:rPr>
                        <a:t>No</a:t>
                      </a:r>
                      <a:endParaRPr lang="en-US" altLang="zh-CN" sz="1800">
                        <a:sym typeface="+mn-ea"/>
                      </a:endParaRPr>
                    </a:p>
                  </a:txBody>
                  <a:tcPr anchor="ctr" anchorCtr="0">
                    <a:solidFill>
                      <a:schemeClr val="accent1">
                        <a:lumMod val="40000"/>
                        <a:lumOff val="60000"/>
                      </a:schemeClr>
                    </a:solidFill>
                  </a:tcPr>
                </a:tc>
                <a:tc>
                  <a:txBody>
                    <a:bodyPr/>
                    <a:p>
                      <a:pPr algn="ctr">
                        <a:buNone/>
                      </a:pPr>
                      <a:r>
                        <a:rPr lang="en-US" altLang="zh-CN" sz="1800">
                          <a:sym typeface="+mn-ea"/>
                        </a:rPr>
                        <a:t>No</a:t>
                      </a:r>
                      <a:endParaRPr lang="en-US" altLang="zh-CN" sz="1800">
                        <a:sym typeface="+mn-ea"/>
                      </a:endParaRPr>
                    </a:p>
                  </a:txBody>
                  <a:tcPr anchor="ctr" anchorCtr="0">
                    <a:solidFill>
                      <a:schemeClr val="accent1">
                        <a:lumMod val="40000"/>
                        <a:lumOff val="60000"/>
                      </a:schemeClr>
                    </a:solidFill>
                  </a:tcPr>
                </a:tc>
                <a:tc>
                  <a:txBody>
                    <a:bodyPr/>
                    <a:p>
                      <a:pPr algn="ctr">
                        <a:buNone/>
                      </a:pPr>
                      <a:r>
                        <a:rPr lang="en-US" altLang="zh-CN" sz="1800">
                          <a:sym typeface="+mn-ea"/>
                        </a:rPr>
                        <a:t>No</a:t>
                      </a:r>
                      <a:endParaRPr lang="en-US" altLang="zh-CN" sz="1800">
                        <a:sym typeface="+mn-ea"/>
                      </a:endParaRPr>
                    </a:p>
                  </a:txBody>
                  <a:tcPr anchor="ctr" anchorCtr="0">
                    <a:solidFill>
                      <a:schemeClr val="accent1">
                        <a:lumMod val="40000"/>
                        <a:lumOff val="60000"/>
                      </a:schemeClr>
                    </a:solidFill>
                  </a:tcPr>
                </a:tc>
                <a:tc>
                  <a:txBody>
                    <a:bodyPr/>
                    <a:p>
                      <a:pPr algn="ctr">
                        <a:buNone/>
                      </a:pPr>
                      <a:r>
                        <a:rPr lang="en-US" altLang="zh-CN" sz="1800">
                          <a:sym typeface="+mn-ea"/>
                        </a:rPr>
                        <a:t>No</a:t>
                      </a:r>
                      <a:endParaRPr lang="en-US" altLang="zh-CN" sz="1800">
                        <a:sym typeface="+mn-ea"/>
                      </a:endParaRPr>
                    </a:p>
                  </a:txBody>
                  <a:tcPr anchor="ctr" anchorCtr="0">
                    <a:solidFill>
                      <a:schemeClr val="accent1">
                        <a:lumMod val="40000"/>
                        <a:lumOff val="60000"/>
                      </a:schemeClr>
                    </a:solidFill>
                  </a:tcPr>
                </a:tc>
              </a:tr>
              <a:tr h="365760">
                <a:tc>
                  <a:txBody>
                    <a:bodyPr/>
                    <a:p>
                      <a:pPr>
                        <a:buNone/>
                      </a:pPr>
                      <a:r>
                        <a:rPr lang="en-US" altLang="zh-CN" sz="1600"/>
                        <a:t>P4</a:t>
                      </a:r>
                      <a:r>
                        <a:rPr lang="en-US" altLang="zh-CN" sz="1600">
                          <a:sym typeface="+mn-ea"/>
                        </a:rPr>
                        <a:t>(A)</a:t>
                      </a:r>
                      <a:endParaRPr lang="en-US" altLang="zh-CN" sz="1600">
                        <a:sym typeface="+mn-ea"/>
                      </a:endParaRPr>
                    </a:p>
                  </a:txBody>
                  <a:tcPr anchor="ctr" anchorCtr="0">
                    <a:solidFill>
                      <a:schemeClr val="bg1">
                        <a:lumMod val="85000"/>
                      </a:schemeClr>
                    </a:solidFill>
                  </a:tcPr>
                </a:tc>
                <a:tc>
                  <a:txBody>
                    <a:bodyPr/>
                    <a:p>
                      <a:pPr algn="ctr">
                        <a:buNone/>
                      </a:pPr>
                      <a:r>
                        <a:rPr lang="en-US" altLang="zh-CN" sz="1800">
                          <a:sym typeface="+mn-ea"/>
                        </a:rPr>
                        <a:t>Help</a:t>
                      </a:r>
                      <a:endParaRPr lang="zh-CN" altLang="en-US"/>
                    </a:p>
                  </a:txBody>
                  <a:tcPr anchor="ctr" anchorCtr="0">
                    <a:solidFill>
                      <a:schemeClr val="accent3">
                        <a:lumMod val="40000"/>
                        <a:lumOff val="60000"/>
                      </a:schemeClr>
                    </a:solidFill>
                  </a:tcPr>
                </a:tc>
                <a:tc>
                  <a:txBody>
                    <a:bodyPr/>
                    <a:p>
                      <a:pPr algn="ctr">
                        <a:buNone/>
                      </a:pPr>
                      <a:r>
                        <a:rPr lang="en-US" altLang="zh-CN" sz="1800">
                          <a:sym typeface="+mn-ea"/>
                        </a:rPr>
                        <a:t>Yes</a:t>
                      </a:r>
                      <a:endParaRPr lang="zh-CN" altLang="en-US"/>
                    </a:p>
                  </a:txBody>
                  <a:tcPr anchor="ctr" anchorCtr="0">
                    <a:solidFill>
                      <a:schemeClr val="accent4">
                        <a:lumMod val="40000"/>
                        <a:lumOff val="60000"/>
                      </a:schemeClr>
                    </a:solidFill>
                  </a:tcPr>
                </a:tc>
                <a:tc>
                  <a:txBody>
                    <a:bodyPr/>
                    <a:p>
                      <a:pPr algn="ctr">
                        <a:buNone/>
                      </a:pPr>
                      <a:r>
                        <a:rPr lang="en-US" altLang="zh-CN" sz="1800">
                          <a:sym typeface="+mn-ea"/>
                        </a:rPr>
                        <a:t>Yes</a:t>
                      </a:r>
                      <a:endParaRPr lang="zh-CN" altLang="en-US"/>
                    </a:p>
                  </a:txBody>
                  <a:tcPr anchor="ctr" anchorCtr="0">
                    <a:solidFill>
                      <a:schemeClr val="accent4">
                        <a:lumMod val="40000"/>
                        <a:lumOff val="60000"/>
                      </a:schemeClr>
                    </a:solidFill>
                  </a:tcPr>
                </a:tc>
                <a:tc>
                  <a:txBody>
                    <a:bodyPr/>
                    <a:p>
                      <a:pPr algn="ctr">
                        <a:buNone/>
                      </a:pPr>
                      <a:r>
                        <a:rPr lang="en-US" altLang="zh-CN" sz="1800">
                          <a:sym typeface="+mn-ea"/>
                        </a:rPr>
                        <a:t>No</a:t>
                      </a:r>
                      <a:endParaRPr lang="zh-CN" altLang="en-US"/>
                    </a:p>
                  </a:txBody>
                  <a:tcPr anchor="ctr" anchorCtr="0">
                    <a:solidFill>
                      <a:schemeClr val="accent1">
                        <a:lumMod val="40000"/>
                        <a:lumOff val="60000"/>
                      </a:schemeClr>
                    </a:solidFill>
                  </a:tcPr>
                </a:tc>
                <a:tc>
                  <a:txBody>
                    <a:bodyPr/>
                    <a:p>
                      <a:pPr algn="ctr">
                        <a:buNone/>
                      </a:pPr>
                      <a:r>
                        <a:rPr lang="en-US" altLang="zh-CN" sz="1800">
                          <a:sym typeface="+mn-ea"/>
                        </a:rPr>
                        <a:t>Help</a:t>
                      </a:r>
                      <a:endParaRPr lang="zh-CN" altLang="en-US"/>
                    </a:p>
                  </a:txBody>
                  <a:tcPr anchor="ctr" anchorCtr="0">
                    <a:solidFill>
                      <a:schemeClr val="accent3">
                        <a:lumMod val="40000"/>
                        <a:lumOff val="60000"/>
                      </a:schemeClr>
                    </a:solidFill>
                  </a:tcPr>
                </a:tc>
                <a:tc>
                  <a:txBody>
                    <a:bodyPr/>
                    <a:p>
                      <a:pPr algn="ctr">
                        <a:buNone/>
                      </a:pPr>
                      <a:r>
                        <a:rPr lang="en-US" altLang="zh-CN" sz="1800">
                          <a:sym typeface="+mn-ea"/>
                        </a:rPr>
                        <a:t>No</a:t>
                      </a:r>
                      <a:endParaRPr lang="zh-CN" altLang="en-US"/>
                    </a:p>
                  </a:txBody>
                  <a:tcPr anchor="ctr" anchorCtr="0">
                    <a:solidFill>
                      <a:schemeClr val="accent1">
                        <a:lumMod val="40000"/>
                        <a:lumOff val="60000"/>
                      </a:schemeClr>
                    </a:solidFill>
                  </a:tcPr>
                </a:tc>
                <a:tc>
                  <a:txBody>
                    <a:bodyPr/>
                    <a:p>
                      <a:pPr algn="ctr">
                        <a:buNone/>
                      </a:pPr>
                      <a:r>
                        <a:rPr lang="en-US" altLang="zh-CN" sz="1800">
                          <a:sym typeface="+mn-ea"/>
                        </a:rPr>
                        <a:t>Yes</a:t>
                      </a:r>
                      <a:endParaRPr lang="zh-CN" altLang="en-US"/>
                    </a:p>
                  </a:txBody>
                  <a:tcPr anchor="ctr" anchorCtr="0">
                    <a:solidFill>
                      <a:schemeClr val="accent4">
                        <a:lumMod val="40000"/>
                        <a:lumOff val="60000"/>
                      </a:schemeClr>
                    </a:solidFill>
                  </a:tcPr>
                </a:tc>
                <a:tc>
                  <a:txBody>
                    <a:bodyPr/>
                    <a:p>
                      <a:pPr algn="ctr">
                        <a:buNone/>
                      </a:pPr>
                      <a:r>
                        <a:rPr lang="en-US" altLang="zh-CN" sz="1800">
                          <a:sym typeface="+mn-ea"/>
                        </a:rPr>
                        <a:t>Yes</a:t>
                      </a:r>
                      <a:endParaRPr lang="zh-CN" altLang="en-US"/>
                    </a:p>
                  </a:txBody>
                  <a:tcPr anchor="ctr" anchorCtr="0">
                    <a:solidFill>
                      <a:schemeClr val="accent4">
                        <a:lumMod val="40000"/>
                        <a:lumOff val="60000"/>
                      </a:schemeClr>
                    </a:solidFill>
                  </a:tcPr>
                </a:tc>
                <a:tc>
                  <a:txBody>
                    <a:bodyPr/>
                    <a:p>
                      <a:pPr algn="ctr">
                        <a:buNone/>
                      </a:pPr>
                      <a:r>
                        <a:rPr lang="en-US" altLang="zh-CN" sz="1800">
                          <a:sym typeface="+mn-ea"/>
                        </a:rPr>
                        <a:t>Help</a:t>
                      </a:r>
                      <a:endParaRPr lang="zh-CN" altLang="en-US"/>
                    </a:p>
                  </a:txBody>
                  <a:tcPr anchor="ctr" anchorCtr="0">
                    <a:solidFill>
                      <a:schemeClr val="accent3">
                        <a:lumMod val="40000"/>
                        <a:lumOff val="60000"/>
                      </a:schemeClr>
                    </a:solidFill>
                  </a:tcPr>
                </a:tc>
                <a:tc>
                  <a:txBody>
                    <a:bodyPr/>
                    <a:p>
                      <a:pPr algn="ctr">
                        <a:buNone/>
                      </a:pPr>
                      <a:r>
                        <a:rPr lang="en-US" altLang="zh-CN" sz="1800">
                          <a:sym typeface="+mn-ea"/>
                        </a:rPr>
                        <a:t>Help</a:t>
                      </a:r>
                      <a:endParaRPr lang="zh-CN" altLang="en-US"/>
                    </a:p>
                  </a:txBody>
                  <a:tcPr anchor="ctr" anchorCtr="0">
                    <a:solidFill>
                      <a:schemeClr val="accent3">
                        <a:lumMod val="40000"/>
                        <a:lumOff val="60000"/>
                      </a:schemeClr>
                    </a:solidFill>
                  </a:tcPr>
                </a:tc>
              </a:tr>
            </a:tbl>
          </a:graphicData>
        </a:graphic>
      </p:graphicFrame>
      <p:sp>
        <p:nvSpPr>
          <p:cNvPr id="19" name="文本框 18"/>
          <p:cNvSpPr txBox="1"/>
          <p:nvPr/>
        </p:nvSpPr>
        <p:spPr>
          <a:xfrm>
            <a:off x="2571750" y="6126480"/>
            <a:ext cx="3989705" cy="460375"/>
          </a:xfrm>
          <a:prstGeom prst="rect">
            <a:avLst/>
          </a:prstGeom>
          <a:noFill/>
        </p:spPr>
        <p:txBody>
          <a:bodyPr wrap="square" rtlCol="0">
            <a:spAutoFit/>
          </a:bodyPr>
          <a:p>
            <a:pPr algn="ctr"/>
            <a:r>
              <a:rPr lang="en-US" sz="2400" dirty="0" smtClean="0">
                <a:latin typeface="Tw Cen MT"/>
                <a:ea typeface="+mn-ea"/>
                <a:cs typeface="Tw Cen MT"/>
              </a:rPr>
              <a:t>Think Aloud Result Table</a:t>
            </a:r>
            <a:endParaRPr lang="en-US" sz="2400" dirty="0" smtClean="0">
              <a:latin typeface="Tw Cen MT"/>
              <a:ea typeface="+mn-ea"/>
              <a:cs typeface="Tw Cen MT"/>
            </a:endParaRPr>
          </a:p>
        </p:txBody>
      </p:sp>
      <p:sp>
        <p:nvSpPr>
          <p:cNvPr id="2" name="椭圆形标注 1"/>
          <p:cNvSpPr/>
          <p:nvPr/>
        </p:nvSpPr>
        <p:spPr>
          <a:xfrm>
            <a:off x="480060" y="2029460"/>
            <a:ext cx="3556635" cy="1732280"/>
          </a:xfrm>
          <a:prstGeom prst="wedgeEllipseCallout">
            <a:avLst>
              <a:gd name="adj1" fmla="val 43108"/>
              <a:gd name="adj2" fmla="val 56964"/>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r>
              <a:rPr lang="en-US" altLang="zh-CN" sz="2000">
                <a:solidFill>
                  <a:schemeClr val="tx1"/>
                </a:solidFill>
              </a:rPr>
              <a:t>“Minimize window” during a video call.</a:t>
            </a:r>
            <a:endParaRPr lang="en-US" altLang="zh-CN" sz="2000">
              <a:solidFill>
                <a:schemeClr val="tx1"/>
              </a:solidFill>
            </a:endParaRPr>
          </a:p>
        </p:txBody>
      </p:sp>
      <p:sp>
        <p:nvSpPr>
          <p:cNvPr id="5" name="椭圆形标注 4"/>
          <p:cNvSpPr/>
          <p:nvPr/>
        </p:nvSpPr>
        <p:spPr>
          <a:xfrm>
            <a:off x="4661535" y="2057400"/>
            <a:ext cx="3556635" cy="1732280"/>
          </a:xfrm>
          <a:prstGeom prst="wedgeEllipseCallout">
            <a:avLst>
              <a:gd name="adj1" fmla="val 43108"/>
              <a:gd name="adj2" fmla="val 56964"/>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nchorCtr="0"/>
          <a:p>
            <a:pPr algn="ctr"/>
            <a:r>
              <a:rPr lang="en-US" altLang="zh-CN" sz="2000">
                <a:solidFill>
                  <a:schemeClr val="tx1"/>
                </a:solidFill>
              </a:rPr>
              <a:t>“Share location” related functions.</a:t>
            </a:r>
            <a:endParaRPr lang="en-US" altLang="zh-CN" sz="2000">
              <a:solidFill>
                <a:schemeClr val="tx1"/>
              </a:solidFill>
            </a:endParaRPr>
          </a:p>
        </p:txBody>
      </p:sp>
      <p:sp>
        <p:nvSpPr>
          <p:cNvPr id="11" name="矩形 10"/>
          <p:cNvSpPr/>
          <p:nvPr/>
        </p:nvSpPr>
        <p:spPr>
          <a:xfrm>
            <a:off x="3448685" y="3940175"/>
            <a:ext cx="753110" cy="2004695"/>
          </a:xfrm>
          <a:prstGeom prst="rect">
            <a:avLst/>
          </a:prstGeom>
          <a:noFill/>
          <a:ln w="28575">
            <a:solidFill>
              <a:srgbClr val="E64626"/>
            </a:solidFill>
          </a:ln>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6" name="矩形 5"/>
          <p:cNvSpPr/>
          <p:nvPr/>
        </p:nvSpPr>
        <p:spPr>
          <a:xfrm>
            <a:off x="7193915" y="3940175"/>
            <a:ext cx="1498600" cy="2007870"/>
          </a:xfrm>
          <a:prstGeom prst="rect">
            <a:avLst/>
          </a:prstGeom>
          <a:noFill/>
          <a:ln w="28575">
            <a:solidFill>
              <a:srgbClr val="E64626"/>
            </a:solidFill>
          </a:ln>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p>
            <a:endParaRPr lang="zh-CN" alt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dirty="0">
                <a:solidFill>
                  <a:schemeClr val="accent1"/>
                </a:solidFill>
                <a:latin typeface="Tw Cen MT" charset="0"/>
              </a:rPr>
              <a:t>Results</a:t>
            </a:r>
            <a:r>
              <a:rPr lang="en-US" b="0" dirty="0">
                <a:solidFill>
                  <a:schemeClr val="accent1"/>
                </a:solidFill>
                <a:latin typeface="Tw Cen MT" charset="0"/>
              </a:rPr>
              <a:t>: WeChat Usability Questionnaire</a:t>
            </a:r>
            <a:endParaRPr lang="en-US" b="0" dirty="0">
              <a:solidFill>
                <a:schemeClr val="accent1"/>
              </a:solidFill>
              <a:latin typeface="Tw Cen MT" charset="0"/>
            </a:endParaRPr>
          </a:p>
        </p:txBody>
      </p:sp>
      <p:sp>
        <p:nvSpPr>
          <p:cNvPr id="3" name="Content Placeholder 2"/>
          <p:cNvSpPr>
            <a:spLocks noGrp="1"/>
          </p:cNvSpPr>
          <p:nvPr>
            <p:ph idx="1"/>
          </p:nvPr>
        </p:nvSpPr>
        <p:spPr>
          <a:xfrm>
            <a:off x="457200" y="1266825"/>
            <a:ext cx="8229600" cy="4859655"/>
          </a:xfrm>
        </p:spPr>
        <p:txBody>
          <a:bodyPr>
            <a:noAutofit/>
          </a:bodyPr>
          <a:lstStyle/>
          <a:p>
            <a:pPr marL="0" indent="0" fontAlgn="auto">
              <a:spcAft>
                <a:spcPts val="600"/>
              </a:spcAft>
              <a:buFont typeface="Lucida Grande" panose="020B0600040502020204"/>
              <a:buNone/>
              <a:defRPr/>
            </a:pPr>
            <a:r>
              <a:rPr lang="en-US" b="1" dirty="0" smtClean="0">
                <a:ea typeface="+mn-ea"/>
              </a:rPr>
              <a:t>Which comm.-related functionality is easiest to use?</a:t>
            </a:r>
            <a:endParaRPr lang="en-US" b="1" dirty="0" smtClean="0">
              <a:ea typeface="+mn-ea"/>
            </a:endParaRPr>
          </a:p>
          <a:p>
            <a:pPr marL="0" indent="0" fontAlgn="auto">
              <a:spcAft>
                <a:spcPts val="600"/>
              </a:spcAft>
              <a:buFont typeface="Lucida Grande" panose="020B0600040502020204"/>
              <a:buNone/>
              <a:defRPr/>
            </a:pPr>
            <a:endParaRPr lang="en-US" sz="2000" dirty="0" smtClean="0">
              <a:solidFill>
                <a:prstClr val="black"/>
              </a:solidFill>
              <a:ea typeface="+mn-ea"/>
            </a:endParaRPr>
          </a:p>
        </p:txBody>
      </p:sp>
      <p:graphicFrame>
        <p:nvGraphicFramePr>
          <p:cNvPr id="2" name="表格 1"/>
          <p:cNvGraphicFramePr/>
          <p:nvPr>
            <p:custDataLst>
              <p:tags r:id="rId1"/>
            </p:custDataLst>
          </p:nvPr>
        </p:nvGraphicFramePr>
        <p:xfrm>
          <a:off x="472440" y="1882140"/>
          <a:ext cx="8229600" cy="1523365"/>
        </p:xfrm>
        <a:graphic>
          <a:graphicData uri="http://schemas.openxmlformats.org/drawingml/2006/table">
            <a:tbl>
              <a:tblPr firstRow="1" bandRow="1">
                <a:tableStyleId>{5C22544A-7EE6-4342-B048-85BDC9FD1C3A}</a:tableStyleId>
              </a:tblPr>
              <a:tblGrid>
                <a:gridCol w="1371600"/>
                <a:gridCol w="1371600"/>
                <a:gridCol w="1371600"/>
                <a:gridCol w="1371600"/>
                <a:gridCol w="1371600"/>
                <a:gridCol w="1371600"/>
              </a:tblGrid>
              <a:tr h="299720">
                <a:tc>
                  <a:txBody>
                    <a:bodyPr/>
                    <a:p>
                      <a:pPr>
                        <a:buNone/>
                      </a:pPr>
                      <a:endParaRPr lang="zh-CN" altLang="en-US"/>
                    </a:p>
                  </a:txBody>
                  <a:tcPr/>
                </a:tc>
                <a:tc>
                  <a:txBody>
                    <a:bodyPr/>
                    <a:p>
                      <a:pPr algn="ctr">
                        <a:buNone/>
                      </a:pPr>
                      <a:r>
                        <a:rPr lang="en-US" altLang="zh-CN" sz="1200"/>
                        <a:t>Hold to Talk</a:t>
                      </a:r>
                      <a:endParaRPr lang="en-US" altLang="zh-CN" sz="1200"/>
                    </a:p>
                  </a:txBody>
                  <a:tcPr anchor="ctr" anchorCtr="0"/>
                </a:tc>
                <a:tc>
                  <a:txBody>
                    <a:bodyPr/>
                    <a:p>
                      <a:pPr algn="ctr">
                        <a:buNone/>
                      </a:pPr>
                      <a:r>
                        <a:rPr lang="en-US" altLang="zh-CN" sz="1200"/>
                        <a:t>Voice Call</a:t>
                      </a:r>
                      <a:endParaRPr lang="en-US" altLang="zh-CN" sz="1200"/>
                    </a:p>
                  </a:txBody>
                  <a:tcPr anchor="ctr" anchorCtr="0"/>
                </a:tc>
                <a:tc>
                  <a:txBody>
                    <a:bodyPr/>
                    <a:p>
                      <a:pPr algn="ctr">
                        <a:buNone/>
                      </a:pPr>
                      <a:r>
                        <a:rPr lang="en-US" altLang="zh-CN" sz="1200">
                          <a:sym typeface="+mn-ea"/>
                        </a:rPr>
                        <a:t>Moments</a:t>
                      </a:r>
                      <a:endParaRPr lang="en-US" altLang="zh-CN" sz="1200"/>
                    </a:p>
                  </a:txBody>
                  <a:tcPr anchor="ctr" anchorCtr="0"/>
                </a:tc>
                <a:tc>
                  <a:txBody>
                    <a:bodyPr/>
                    <a:p>
                      <a:pPr algn="ctr">
                        <a:buNone/>
                      </a:pPr>
                      <a:r>
                        <a:rPr lang="en-US" altLang="zh-CN" sz="1200">
                          <a:sym typeface="+mn-ea"/>
                        </a:rPr>
                        <a:t>Video Call</a:t>
                      </a:r>
                      <a:endParaRPr lang="en-US" altLang="zh-CN" sz="1200"/>
                    </a:p>
                  </a:txBody>
                  <a:tcPr anchor="ctr" anchorCtr="0"/>
                </a:tc>
                <a:tc>
                  <a:txBody>
                    <a:bodyPr/>
                    <a:p>
                      <a:pPr algn="ctr">
                        <a:buNone/>
                      </a:pPr>
                      <a:r>
                        <a:rPr lang="en-US" altLang="zh-CN" sz="1200"/>
                        <a:t>Location Share</a:t>
                      </a:r>
                      <a:endParaRPr lang="en-US" altLang="zh-CN" sz="1200"/>
                    </a:p>
                  </a:txBody>
                  <a:tcPr anchor="ctr" anchorCtr="0"/>
                </a:tc>
              </a:tr>
              <a:tr h="289560">
                <a:tc>
                  <a:txBody>
                    <a:bodyPr/>
                    <a:p>
                      <a:pPr>
                        <a:buNone/>
                      </a:pPr>
                      <a:r>
                        <a:rPr lang="en-US" altLang="zh-CN" sz="1200"/>
                        <a:t>Rank</a:t>
                      </a:r>
                      <a:endParaRPr lang="en-US" altLang="zh-CN" sz="1200"/>
                    </a:p>
                  </a:txBody>
                  <a:tcPr/>
                </a:tc>
                <a:tc>
                  <a:txBody>
                    <a:bodyPr/>
                    <a:p>
                      <a:pPr algn="ctr">
                        <a:buNone/>
                      </a:pPr>
                      <a:r>
                        <a:rPr lang="en-US" altLang="zh-CN" sz="1200"/>
                        <a:t>No.1</a:t>
                      </a:r>
                      <a:endParaRPr lang="en-US" altLang="zh-CN" sz="1200"/>
                    </a:p>
                  </a:txBody>
                  <a:tcPr/>
                </a:tc>
                <a:tc>
                  <a:txBody>
                    <a:bodyPr/>
                    <a:p>
                      <a:pPr algn="ctr">
                        <a:buNone/>
                      </a:pPr>
                      <a:r>
                        <a:rPr lang="en-US" altLang="zh-CN" sz="1200"/>
                        <a:t>No.2</a:t>
                      </a:r>
                      <a:endParaRPr lang="en-US" altLang="zh-CN" sz="1200"/>
                    </a:p>
                  </a:txBody>
                  <a:tcPr/>
                </a:tc>
                <a:tc>
                  <a:txBody>
                    <a:bodyPr/>
                    <a:p>
                      <a:pPr algn="ctr">
                        <a:buNone/>
                      </a:pPr>
                      <a:r>
                        <a:rPr lang="en-US" altLang="zh-CN" sz="1200">
                          <a:sym typeface="+mn-ea"/>
                        </a:rPr>
                        <a:t>No.3</a:t>
                      </a:r>
                      <a:endParaRPr lang="zh-CN" altLang="en-US" sz="1200"/>
                    </a:p>
                  </a:txBody>
                  <a:tcPr/>
                </a:tc>
                <a:tc>
                  <a:txBody>
                    <a:bodyPr/>
                    <a:p>
                      <a:pPr algn="ctr">
                        <a:buNone/>
                      </a:pPr>
                      <a:r>
                        <a:rPr lang="en-US" altLang="zh-CN" sz="1200">
                          <a:sym typeface="+mn-ea"/>
                        </a:rPr>
                        <a:t>No.4</a:t>
                      </a:r>
                      <a:endParaRPr lang="zh-CN" altLang="en-US" sz="1200"/>
                    </a:p>
                  </a:txBody>
                  <a:tcPr/>
                </a:tc>
                <a:tc>
                  <a:txBody>
                    <a:bodyPr/>
                    <a:p>
                      <a:pPr algn="ctr">
                        <a:buNone/>
                      </a:pPr>
                      <a:r>
                        <a:rPr lang="en-US" altLang="zh-CN" sz="1200">
                          <a:sym typeface="+mn-ea"/>
                        </a:rPr>
                        <a:t>No.5</a:t>
                      </a:r>
                      <a:endParaRPr lang="zh-CN" altLang="en-US" sz="1200"/>
                    </a:p>
                  </a:txBody>
                  <a:tcPr/>
                </a:tc>
              </a:tr>
              <a:tr h="289560">
                <a:tc>
                  <a:txBody>
                    <a:bodyPr/>
                    <a:p>
                      <a:pPr>
                        <a:buNone/>
                      </a:pPr>
                      <a:r>
                        <a:rPr lang="en-US" altLang="zh-CN" sz="1200"/>
                        <a:t>Mean</a:t>
                      </a:r>
                      <a:endParaRPr lang="en-US" altLang="zh-CN" sz="1200"/>
                    </a:p>
                  </a:txBody>
                  <a:tcPr/>
                </a:tc>
                <a:tc>
                  <a:txBody>
                    <a:bodyPr/>
                    <a:p>
                      <a:pPr algn="ctr">
                        <a:buNone/>
                      </a:pPr>
                      <a:r>
                        <a:rPr lang="zh-CN" altLang="en-US" sz="1200" b="1"/>
                        <a:t>3.</a:t>
                      </a:r>
                      <a:r>
                        <a:rPr lang="en-US" altLang="zh-CN" sz="1200" b="1"/>
                        <a:t>75</a:t>
                      </a:r>
                      <a:endParaRPr lang="en-US" altLang="zh-CN" sz="1200" b="1"/>
                    </a:p>
                  </a:txBody>
                  <a:tcPr/>
                </a:tc>
                <a:tc>
                  <a:txBody>
                    <a:bodyPr/>
                    <a:p>
                      <a:pPr algn="ctr">
                        <a:buNone/>
                      </a:pPr>
                      <a:r>
                        <a:rPr lang="zh-CN" altLang="en-US" sz="1200" b="1"/>
                        <a:t>3.</a:t>
                      </a:r>
                      <a:r>
                        <a:rPr lang="en-US" altLang="zh-CN" sz="1200" b="1"/>
                        <a:t>69</a:t>
                      </a:r>
                      <a:endParaRPr lang="en-US" altLang="zh-CN" sz="1200" b="1"/>
                    </a:p>
                  </a:txBody>
                  <a:tcPr/>
                </a:tc>
                <a:tc>
                  <a:txBody>
                    <a:bodyPr/>
                    <a:p>
                      <a:pPr algn="ctr">
                        <a:buNone/>
                      </a:pPr>
                      <a:r>
                        <a:rPr lang="zh-CN" altLang="en-US" sz="1200" b="1"/>
                        <a:t>3.</a:t>
                      </a:r>
                      <a:r>
                        <a:rPr lang="en-US" altLang="zh-CN" sz="1200" b="1"/>
                        <a:t>61</a:t>
                      </a:r>
                      <a:endParaRPr lang="en-US" altLang="zh-CN" sz="1200" b="1"/>
                    </a:p>
                  </a:txBody>
                  <a:tcPr/>
                </a:tc>
                <a:tc>
                  <a:txBody>
                    <a:bodyPr/>
                    <a:p>
                      <a:pPr algn="ctr">
                        <a:buNone/>
                      </a:pPr>
                      <a:r>
                        <a:rPr lang="en-US" altLang="zh-CN" sz="1200" b="1"/>
                        <a:t>3.59</a:t>
                      </a:r>
                      <a:endParaRPr lang="en-US" altLang="zh-CN" sz="1200" b="1"/>
                    </a:p>
                  </a:txBody>
                  <a:tcPr/>
                </a:tc>
                <a:tc>
                  <a:txBody>
                    <a:bodyPr/>
                    <a:p>
                      <a:pPr algn="ctr">
                        <a:buNone/>
                      </a:pPr>
                      <a:r>
                        <a:rPr lang="en-US" altLang="zh-CN" sz="1200" b="1"/>
                        <a:t>3.17</a:t>
                      </a:r>
                      <a:endParaRPr lang="en-US" altLang="zh-CN" sz="1200" b="1"/>
                    </a:p>
                  </a:txBody>
                  <a:tcPr/>
                </a:tc>
              </a:tr>
              <a:tr h="288925">
                <a:tc>
                  <a:txBody>
                    <a:bodyPr/>
                    <a:p>
                      <a:pPr>
                        <a:buNone/>
                      </a:pPr>
                      <a:r>
                        <a:rPr lang="en-US" altLang="zh-CN" sz="1200"/>
                        <a:t>Median</a:t>
                      </a:r>
                      <a:endParaRPr lang="en-US" altLang="zh-CN" sz="1200"/>
                    </a:p>
                  </a:txBody>
                  <a:tcPr/>
                </a:tc>
                <a:tc>
                  <a:txBody>
                    <a:bodyPr/>
                    <a:p>
                      <a:pPr algn="ctr">
                        <a:buNone/>
                      </a:pPr>
                      <a:r>
                        <a:rPr lang="en-US" altLang="zh-CN" sz="1200"/>
                        <a:t>4.00</a:t>
                      </a:r>
                      <a:endParaRPr lang="en-US" altLang="zh-CN" sz="1200"/>
                    </a:p>
                  </a:txBody>
                  <a:tcPr/>
                </a:tc>
                <a:tc>
                  <a:txBody>
                    <a:bodyPr/>
                    <a:p>
                      <a:pPr algn="ctr">
                        <a:buNone/>
                      </a:pPr>
                      <a:r>
                        <a:rPr lang="en-US" altLang="zh-CN" sz="1200"/>
                        <a:t>4.00</a:t>
                      </a:r>
                      <a:endParaRPr lang="en-US" altLang="zh-CN" sz="1200"/>
                    </a:p>
                  </a:txBody>
                  <a:tcPr/>
                </a:tc>
                <a:tc>
                  <a:txBody>
                    <a:bodyPr/>
                    <a:p>
                      <a:pPr algn="ctr">
                        <a:buNone/>
                      </a:pPr>
                      <a:r>
                        <a:rPr lang="en-US" altLang="zh-CN" sz="1200"/>
                        <a:t>4.00</a:t>
                      </a:r>
                      <a:endParaRPr lang="en-US" altLang="zh-CN" sz="1200"/>
                    </a:p>
                  </a:txBody>
                  <a:tcPr/>
                </a:tc>
                <a:tc>
                  <a:txBody>
                    <a:bodyPr/>
                    <a:p>
                      <a:pPr algn="ctr">
                        <a:buNone/>
                      </a:pPr>
                      <a:r>
                        <a:rPr lang="en-US" altLang="zh-CN" sz="1200"/>
                        <a:t>4.00</a:t>
                      </a:r>
                      <a:endParaRPr lang="en-US" altLang="zh-CN" sz="1200"/>
                    </a:p>
                  </a:txBody>
                  <a:tcPr/>
                </a:tc>
                <a:tc>
                  <a:txBody>
                    <a:bodyPr/>
                    <a:p>
                      <a:pPr algn="ctr">
                        <a:buNone/>
                      </a:pPr>
                      <a:r>
                        <a:rPr lang="en-US" altLang="zh-CN" sz="1200"/>
                        <a:t>3.00</a:t>
                      </a:r>
                      <a:endParaRPr lang="en-US" altLang="zh-CN" sz="1200"/>
                    </a:p>
                  </a:txBody>
                  <a:tcPr/>
                </a:tc>
              </a:tr>
              <a:tr h="289560">
                <a:tc>
                  <a:txBody>
                    <a:bodyPr/>
                    <a:p>
                      <a:pPr>
                        <a:buNone/>
                      </a:pPr>
                      <a:r>
                        <a:rPr lang="en-US" altLang="zh-CN" sz="1200"/>
                        <a:t>Stdiv.</a:t>
                      </a:r>
                      <a:endParaRPr lang="en-US" altLang="zh-CN" sz="1200"/>
                    </a:p>
                  </a:txBody>
                  <a:tcPr/>
                </a:tc>
                <a:tc>
                  <a:txBody>
                    <a:bodyPr/>
                    <a:p>
                      <a:pPr algn="ctr">
                        <a:buNone/>
                      </a:pPr>
                      <a:r>
                        <a:rPr lang="en-US" altLang="zh-CN" sz="1200"/>
                        <a:t>1.01</a:t>
                      </a:r>
                      <a:endParaRPr lang="en-US" altLang="zh-CN" sz="1200"/>
                    </a:p>
                  </a:txBody>
                  <a:tcPr/>
                </a:tc>
                <a:tc>
                  <a:txBody>
                    <a:bodyPr/>
                    <a:p>
                      <a:pPr algn="ctr">
                        <a:buNone/>
                      </a:pPr>
                      <a:r>
                        <a:rPr lang="en-US" altLang="zh-CN" sz="1200"/>
                        <a:t>0.96</a:t>
                      </a:r>
                      <a:endParaRPr lang="en-US" altLang="zh-CN" sz="1200"/>
                    </a:p>
                  </a:txBody>
                  <a:tcPr/>
                </a:tc>
                <a:tc>
                  <a:txBody>
                    <a:bodyPr/>
                    <a:p>
                      <a:pPr algn="ctr">
                        <a:buNone/>
                      </a:pPr>
                      <a:r>
                        <a:rPr lang="en-US" altLang="zh-CN" sz="1200"/>
                        <a:t>0.86</a:t>
                      </a:r>
                      <a:endParaRPr lang="en-US" altLang="zh-CN" sz="1200"/>
                    </a:p>
                  </a:txBody>
                  <a:tcPr/>
                </a:tc>
                <a:tc>
                  <a:txBody>
                    <a:bodyPr/>
                    <a:p>
                      <a:pPr algn="ctr">
                        <a:buNone/>
                      </a:pPr>
                      <a:r>
                        <a:rPr lang="en-US" altLang="zh-CN" sz="1200"/>
                        <a:t>0.95</a:t>
                      </a:r>
                      <a:endParaRPr lang="en-US" altLang="zh-CN" sz="1200"/>
                    </a:p>
                  </a:txBody>
                  <a:tcPr/>
                </a:tc>
                <a:tc>
                  <a:txBody>
                    <a:bodyPr/>
                    <a:p>
                      <a:pPr algn="ctr">
                        <a:buNone/>
                      </a:pPr>
                      <a:r>
                        <a:rPr lang="en-US" altLang="zh-CN" sz="1200"/>
                        <a:t>1.01</a:t>
                      </a:r>
                      <a:endParaRPr lang="en-US" altLang="zh-CN" sz="1200"/>
                    </a:p>
                  </a:txBody>
                  <a:tcPr/>
                </a:tc>
              </a:tr>
            </a:tbl>
          </a:graphicData>
        </a:graphic>
      </p:graphicFrame>
      <p:pic>
        <p:nvPicPr>
          <p:cNvPr id="5" name="图片 4" descr="IMG_5001"/>
          <p:cNvPicPr>
            <a:picLocks noChangeAspect="1"/>
          </p:cNvPicPr>
          <p:nvPr/>
        </p:nvPicPr>
        <p:blipFill>
          <a:blip r:embed="rId2"/>
          <a:stretch>
            <a:fillRect/>
          </a:stretch>
        </p:blipFill>
        <p:spPr>
          <a:xfrm>
            <a:off x="3239135" y="3451860"/>
            <a:ext cx="1344295" cy="2912110"/>
          </a:xfrm>
          <a:prstGeom prst="rect">
            <a:avLst/>
          </a:prstGeom>
        </p:spPr>
      </p:pic>
      <p:pic>
        <p:nvPicPr>
          <p:cNvPr id="6" name="图片 5" descr="IMG_5002"/>
          <p:cNvPicPr>
            <a:picLocks noChangeAspect="1"/>
          </p:cNvPicPr>
          <p:nvPr/>
        </p:nvPicPr>
        <p:blipFill>
          <a:blip r:embed="rId3"/>
          <a:stretch>
            <a:fillRect/>
          </a:stretch>
        </p:blipFill>
        <p:spPr>
          <a:xfrm>
            <a:off x="7349490" y="3446780"/>
            <a:ext cx="1341755" cy="2905125"/>
          </a:xfrm>
          <a:prstGeom prst="rect">
            <a:avLst/>
          </a:prstGeom>
        </p:spPr>
      </p:pic>
      <p:pic>
        <p:nvPicPr>
          <p:cNvPr id="7" name="图片 6" descr="IMG_5003"/>
          <p:cNvPicPr>
            <a:picLocks noChangeAspect="1"/>
          </p:cNvPicPr>
          <p:nvPr/>
        </p:nvPicPr>
        <p:blipFill>
          <a:blip r:embed="rId4"/>
          <a:stretch>
            <a:fillRect/>
          </a:stretch>
        </p:blipFill>
        <p:spPr>
          <a:xfrm>
            <a:off x="5975985" y="3446780"/>
            <a:ext cx="1349375" cy="2921635"/>
          </a:xfrm>
          <a:prstGeom prst="rect">
            <a:avLst/>
          </a:prstGeom>
        </p:spPr>
      </p:pic>
      <p:pic>
        <p:nvPicPr>
          <p:cNvPr id="8" name="图片 7" descr="IMG_5001"/>
          <p:cNvPicPr>
            <a:picLocks noChangeAspect="1"/>
          </p:cNvPicPr>
          <p:nvPr/>
        </p:nvPicPr>
        <p:blipFill>
          <a:blip r:embed="rId2"/>
          <a:stretch>
            <a:fillRect/>
          </a:stretch>
        </p:blipFill>
        <p:spPr>
          <a:xfrm>
            <a:off x="4607560" y="3446780"/>
            <a:ext cx="1344295" cy="2912110"/>
          </a:xfrm>
          <a:prstGeom prst="rect">
            <a:avLst/>
          </a:prstGeom>
        </p:spPr>
      </p:pic>
      <p:pic>
        <p:nvPicPr>
          <p:cNvPr id="10" name="图片 9" descr="IMG_4999"/>
          <p:cNvPicPr>
            <a:picLocks noChangeAspect="1"/>
          </p:cNvPicPr>
          <p:nvPr/>
        </p:nvPicPr>
        <p:blipFill>
          <a:blip r:embed="rId5"/>
          <a:stretch>
            <a:fillRect/>
          </a:stretch>
        </p:blipFill>
        <p:spPr>
          <a:xfrm>
            <a:off x="1868170" y="3446780"/>
            <a:ext cx="1341755" cy="2905125"/>
          </a:xfrm>
          <a:prstGeom prst="rect">
            <a:avLst/>
          </a:prstGeom>
        </p:spPr>
      </p:pic>
      <p:sp>
        <p:nvSpPr>
          <p:cNvPr id="11" name="矩形 10"/>
          <p:cNvSpPr/>
          <p:nvPr/>
        </p:nvSpPr>
        <p:spPr>
          <a:xfrm>
            <a:off x="2010410" y="6059170"/>
            <a:ext cx="917575" cy="158750"/>
          </a:xfrm>
          <a:prstGeom prst="rect">
            <a:avLst/>
          </a:prstGeom>
          <a:noFill/>
          <a:ln w="19050">
            <a:solidFill>
              <a:srgbClr val="E64626"/>
            </a:solidFill>
          </a:ln>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12" name="矩形 11"/>
          <p:cNvSpPr/>
          <p:nvPr/>
        </p:nvSpPr>
        <p:spPr>
          <a:xfrm>
            <a:off x="3449955" y="5843270"/>
            <a:ext cx="917575" cy="158750"/>
          </a:xfrm>
          <a:prstGeom prst="rect">
            <a:avLst/>
          </a:prstGeom>
          <a:noFill/>
          <a:ln w="19050">
            <a:solidFill>
              <a:srgbClr val="E64626"/>
            </a:solidFill>
          </a:ln>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13" name="矩形 12"/>
          <p:cNvSpPr/>
          <p:nvPr/>
        </p:nvSpPr>
        <p:spPr>
          <a:xfrm>
            <a:off x="4820920" y="5644515"/>
            <a:ext cx="917575" cy="158750"/>
          </a:xfrm>
          <a:prstGeom prst="rect">
            <a:avLst/>
          </a:prstGeom>
          <a:noFill/>
          <a:ln w="19050">
            <a:solidFill>
              <a:srgbClr val="E64626"/>
            </a:solidFill>
          </a:ln>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14" name="矩形 13"/>
          <p:cNvSpPr/>
          <p:nvPr/>
        </p:nvSpPr>
        <p:spPr>
          <a:xfrm>
            <a:off x="5979160" y="3770630"/>
            <a:ext cx="1329690" cy="159385"/>
          </a:xfrm>
          <a:prstGeom prst="rect">
            <a:avLst/>
          </a:prstGeom>
          <a:noFill/>
          <a:ln w="19050">
            <a:solidFill>
              <a:srgbClr val="E64626"/>
            </a:solidFill>
          </a:ln>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15" name="矩形 14"/>
          <p:cNvSpPr/>
          <p:nvPr/>
        </p:nvSpPr>
        <p:spPr>
          <a:xfrm>
            <a:off x="7556500" y="5644515"/>
            <a:ext cx="917575" cy="358140"/>
          </a:xfrm>
          <a:prstGeom prst="rect">
            <a:avLst/>
          </a:prstGeom>
          <a:noFill/>
          <a:ln w="19050">
            <a:solidFill>
              <a:srgbClr val="E64626"/>
            </a:solidFill>
          </a:ln>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p>
            <a:endParaRPr lang="zh-CN"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dirty="0">
                <a:solidFill>
                  <a:schemeClr val="accent1"/>
                </a:solidFill>
                <a:latin typeface="Tw Cen MT" charset="0"/>
              </a:rPr>
              <a:t>Results</a:t>
            </a:r>
            <a:r>
              <a:rPr lang="en-US" b="0" dirty="0">
                <a:latin typeface="Tw Cen MT" charset="0"/>
                <a:sym typeface="+mn-ea"/>
              </a:rPr>
              <a:t>: WeChat Usability Questionnaire</a:t>
            </a:r>
            <a:endParaRPr lang="en-US" b="0" dirty="0">
              <a:solidFill>
                <a:schemeClr val="accent1"/>
              </a:solidFill>
              <a:latin typeface="Tw Cen MT" charset="0"/>
            </a:endParaRPr>
          </a:p>
        </p:txBody>
      </p:sp>
      <p:sp>
        <p:nvSpPr>
          <p:cNvPr id="16" name="文本框 15"/>
          <p:cNvSpPr txBox="1"/>
          <p:nvPr/>
        </p:nvSpPr>
        <p:spPr>
          <a:xfrm>
            <a:off x="3180715" y="6203315"/>
            <a:ext cx="2783205" cy="460375"/>
          </a:xfrm>
          <a:prstGeom prst="rect">
            <a:avLst/>
          </a:prstGeom>
          <a:noFill/>
        </p:spPr>
        <p:txBody>
          <a:bodyPr wrap="square" rtlCol="0">
            <a:spAutoFit/>
          </a:bodyPr>
          <a:p>
            <a:r>
              <a:rPr lang="en-US" sz="1800" dirty="0" smtClean="0">
                <a:latin typeface="Tw Cen MT"/>
                <a:ea typeface="+mn-ea"/>
                <a:cs typeface="Tw Cen MT"/>
              </a:rPr>
              <a:t>Demo</a:t>
            </a:r>
            <a:r>
              <a:rPr lang="en-US" sz="2400" dirty="0" smtClean="0">
                <a:latin typeface="Tw Cen MT"/>
                <a:ea typeface="+mn-ea"/>
                <a:cs typeface="Tw Cen MT"/>
              </a:rPr>
              <a:t> </a:t>
            </a:r>
            <a:r>
              <a:rPr lang="en-US" sz="1800" dirty="0" smtClean="0">
                <a:latin typeface="Tw Cen MT"/>
                <a:ea typeface="+mn-ea"/>
                <a:cs typeface="Tw Cen MT"/>
              </a:rPr>
              <a:t>of “Hold to Talk”</a:t>
            </a:r>
            <a:endParaRPr lang="en-US" sz="1800" dirty="0" smtClean="0">
              <a:latin typeface="Tw Cen MT"/>
              <a:ea typeface="+mn-ea"/>
              <a:cs typeface="Tw Cen MT"/>
            </a:endParaRPr>
          </a:p>
        </p:txBody>
      </p:sp>
      <p:sp>
        <p:nvSpPr>
          <p:cNvPr id="19" name="Content Placeholder 2"/>
          <p:cNvSpPr>
            <a:spLocks noGrp="1"/>
          </p:cNvSpPr>
          <p:nvPr>
            <p:ph idx="1"/>
          </p:nvPr>
        </p:nvSpPr>
        <p:spPr>
          <a:xfrm>
            <a:off x="457200" y="1266825"/>
            <a:ext cx="8229600" cy="4859655"/>
          </a:xfrm>
        </p:spPr>
        <p:txBody>
          <a:bodyPr>
            <a:noAutofit/>
          </a:bodyPr>
          <a:lstStyle/>
          <a:p>
            <a:pPr marL="0" indent="0" fontAlgn="auto">
              <a:spcAft>
                <a:spcPts val="600"/>
              </a:spcAft>
              <a:buFont typeface="Lucida Grande" panose="020B0600040502020204"/>
              <a:buNone/>
              <a:defRPr/>
            </a:pPr>
            <a:r>
              <a:rPr lang="en-US" b="1" dirty="0" smtClean="0">
                <a:ea typeface="+mn-ea"/>
              </a:rPr>
              <a:t>Which comm.-related functionality is easiest to use?</a:t>
            </a:r>
            <a:endParaRPr lang="en-US" b="1" dirty="0" smtClean="0">
              <a:ea typeface="+mn-ea"/>
            </a:endParaRPr>
          </a:p>
          <a:p>
            <a:pPr marL="0" indent="0" fontAlgn="auto">
              <a:spcAft>
                <a:spcPts val="600"/>
              </a:spcAft>
              <a:buFont typeface="Lucida Grande" panose="020B0600040502020204"/>
              <a:buNone/>
              <a:defRPr/>
            </a:pPr>
            <a:endParaRPr lang="en-US" sz="2000" dirty="0" smtClean="0">
              <a:solidFill>
                <a:prstClr val="black"/>
              </a:solidFill>
              <a:ea typeface="+mn-ea"/>
            </a:endParaRPr>
          </a:p>
        </p:txBody>
      </p:sp>
      <p:sp>
        <p:nvSpPr>
          <p:cNvPr id="2" name="文本框 1"/>
          <p:cNvSpPr txBox="1"/>
          <p:nvPr/>
        </p:nvSpPr>
        <p:spPr>
          <a:xfrm>
            <a:off x="3654425" y="3512820"/>
            <a:ext cx="1836420" cy="368300"/>
          </a:xfrm>
          <a:prstGeom prst="rect">
            <a:avLst/>
          </a:prstGeom>
          <a:noFill/>
        </p:spPr>
        <p:txBody>
          <a:bodyPr wrap="square" rtlCol="0">
            <a:spAutoFit/>
          </a:bodyPr>
          <a:p>
            <a:pPr algn="ctr"/>
            <a:r>
              <a:rPr lang="en-US" altLang="zh-CN"/>
              <a:t>HIDDEN</a:t>
            </a:r>
            <a:endParaRPr lang="en-US" altLang="zh-CN"/>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dirty="0">
                <a:solidFill>
                  <a:schemeClr val="accent1"/>
                </a:solidFill>
                <a:latin typeface="Tw Cen MT" charset="0"/>
              </a:rPr>
              <a:t>Results</a:t>
            </a:r>
            <a:r>
              <a:rPr lang="en-US" b="0" dirty="0">
                <a:solidFill>
                  <a:schemeClr val="accent1"/>
                </a:solidFill>
                <a:latin typeface="Tw Cen MT" charset="0"/>
              </a:rPr>
              <a:t>: Cognitive Walkthrough</a:t>
            </a:r>
            <a:endParaRPr lang="en-US" b="0" dirty="0">
              <a:solidFill>
                <a:schemeClr val="accent1"/>
              </a:solidFill>
              <a:latin typeface="Tw Cen MT" charset="0"/>
            </a:endParaRPr>
          </a:p>
        </p:txBody>
      </p:sp>
      <p:sp>
        <p:nvSpPr>
          <p:cNvPr id="3" name="Content Placeholder 2"/>
          <p:cNvSpPr>
            <a:spLocks noGrp="1"/>
          </p:cNvSpPr>
          <p:nvPr>
            <p:ph idx="1"/>
          </p:nvPr>
        </p:nvSpPr>
        <p:spPr>
          <a:xfrm>
            <a:off x="457200" y="1266825"/>
            <a:ext cx="8229600" cy="4859655"/>
          </a:xfrm>
        </p:spPr>
        <p:txBody>
          <a:bodyPr>
            <a:noAutofit/>
          </a:bodyPr>
          <a:lstStyle/>
          <a:p>
            <a:pPr marL="0" indent="0" fontAlgn="auto">
              <a:spcAft>
                <a:spcPts val="600"/>
              </a:spcAft>
              <a:buFont typeface="Lucida Grande" panose="020B0600040502020204"/>
              <a:buNone/>
              <a:defRPr/>
            </a:pPr>
            <a:r>
              <a:rPr lang="en-US" b="1" dirty="0" smtClean="0">
                <a:ea typeface="+mn-ea"/>
              </a:rPr>
              <a:t>Used “Compact Cognitive Walkthrough” (CCW) here.</a:t>
            </a:r>
            <a:endParaRPr lang="en-US" sz="2000" dirty="0" smtClean="0">
              <a:ea typeface="+mn-ea"/>
            </a:endParaRPr>
          </a:p>
          <a:p>
            <a:pPr marL="0" indent="0" fontAlgn="auto">
              <a:spcAft>
                <a:spcPts val="600"/>
              </a:spcAft>
              <a:buFont typeface="Lucida Grande" panose="020B0600040502020204"/>
              <a:buNone/>
              <a:defRPr/>
            </a:pPr>
            <a:endParaRPr lang="en-US" sz="1600" dirty="0" smtClean="0">
              <a:ea typeface="+mn-ea"/>
            </a:endParaRPr>
          </a:p>
          <a:p>
            <a:pPr marL="0" indent="0" fontAlgn="auto">
              <a:spcAft>
                <a:spcPts val="600"/>
              </a:spcAft>
              <a:buFont typeface="Lucida Grande" panose="020B0600040502020204"/>
              <a:buNone/>
              <a:defRPr/>
            </a:pPr>
            <a:r>
              <a:rPr lang="en-US" sz="2000" dirty="0" smtClean="0">
                <a:ea typeface="+mn-ea"/>
              </a:rPr>
              <a:t>Combined with Think Aloud, we discovered many issues:</a:t>
            </a:r>
            <a:endParaRPr lang="en-US" sz="2000" dirty="0" smtClean="0">
              <a:ea typeface="+mn-ea"/>
            </a:endParaRPr>
          </a:p>
          <a:p>
            <a:pPr marL="0" indent="0" fontAlgn="auto">
              <a:lnSpc>
                <a:spcPct val="120000"/>
              </a:lnSpc>
              <a:spcAft>
                <a:spcPts val="600"/>
              </a:spcAft>
              <a:buFont typeface="Lucida Grande" panose="020B0600040502020204"/>
              <a:buNone/>
              <a:defRPr/>
            </a:pPr>
            <a:r>
              <a:rPr lang="en-US" sz="2000" dirty="0" smtClean="0">
                <a:ea typeface="+mn-ea"/>
              </a:rPr>
              <a:t>• “Switch Camera” icon’s location is inconsistent during a call;</a:t>
            </a:r>
            <a:endParaRPr lang="en-US" sz="2000" dirty="0" smtClean="0">
              <a:solidFill>
                <a:prstClr val="black"/>
              </a:solidFill>
              <a:ea typeface="+mn-ea"/>
            </a:endParaRPr>
          </a:p>
        </p:txBody>
      </p:sp>
      <p:sp>
        <p:nvSpPr>
          <p:cNvPr id="2" name="矩形 1"/>
          <p:cNvSpPr/>
          <p:nvPr/>
        </p:nvSpPr>
        <p:spPr>
          <a:xfrm>
            <a:off x="457200" y="5958205"/>
            <a:ext cx="8229600" cy="377190"/>
          </a:xfrm>
          <a:prstGeom prst="rect">
            <a:avLst/>
          </a:prstGeom>
          <a:solidFill>
            <a:schemeClr val="bg1"/>
          </a:solidFill>
          <a:ln>
            <a:solidFill>
              <a:srgbClr val="E64626"/>
            </a:solidFill>
          </a:ln>
        </p:spPr>
        <p:style>
          <a:lnRef idx="1">
            <a:schemeClr val="accent1"/>
          </a:lnRef>
          <a:fillRef idx="3">
            <a:schemeClr val="accent1"/>
          </a:fillRef>
          <a:effectRef idx="2">
            <a:schemeClr val="accent1"/>
          </a:effectRef>
          <a:fontRef idx="minor">
            <a:schemeClr val="lt1"/>
          </a:fontRef>
        </p:style>
        <p:txBody>
          <a:bodyPr/>
          <a:p>
            <a:pPr algn="ctr"/>
            <a:r>
              <a:rPr lang="en-US" altLang="zh-CN">
                <a:solidFill>
                  <a:schemeClr val="tx1"/>
                </a:solidFill>
              </a:rPr>
              <a:t>Violated Nielsen’s heuristic of </a:t>
            </a:r>
            <a:r>
              <a:rPr lang="en-US" altLang="zh-CN" b="1">
                <a:solidFill>
                  <a:schemeClr val="tx1"/>
                </a:solidFill>
              </a:rPr>
              <a:t>consistency</a:t>
            </a:r>
            <a:r>
              <a:rPr lang="en-US" altLang="zh-CN">
                <a:solidFill>
                  <a:schemeClr val="tx1"/>
                </a:solidFill>
              </a:rPr>
              <a:t>!</a:t>
            </a:r>
            <a:endParaRPr lang="en-US" altLang="zh-CN">
              <a:solidFill>
                <a:schemeClr val="tx1"/>
              </a:solidFill>
            </a:endParaRPr>
          </a:p>
        </p:txBody>
      </p:sp>
      <p:pic>
        <p:nvPicPr>
          <p:cNvPr id="4" name="图片 3" descr="IMG_5023"/>
          <p:cNvPicPr>
            <a:picLocks noChangeAspect="1"/>
          </p:cNvPicPr>
          <p:nvPr/>
        </p:nvPicPr>
        <p:blipFill>
          <a:blip r:embed="rId1"/>
          <a:stretch>
            <a:fillRect/>
          </a:stretch>
        </p:blipFill>
        <p:spPr>
          <a:xfrm>
            <a:off x="1576070" y="2997835"/>
            <a:ext cx="1354455" cy="2869565"/>
          </a:xfrm>
          <a:prstGeom prst="rect">
            <a:avLst/>
          </a:prstGeom>
        </p:spPr>
      </p:pic>
      <p:pic>
        <p:nvPicPr>
          <p:cNvPr id="5" name="图片 4" descr="IMG_5024"/>
          <p:cNvPicPr>
            <a:picLocks noChangeAspect="1"/>
          </p:cNvPicPr>
          <p:nvPr/>
        </p:nvPicPr>
        <p:blipFill>
          <a:blip r:embed="rId2"/>
          <a:stretch>
            <a:fillRect/>
          </a:stretch>
        </p:blipFill>
        <p:spPr>
          <a:xfrm>
            <a:off x="6186170" y="2997200"/>
            <a:ext cx="1343660" cy="2870200"/>
          </a:xfrm>
          <a:prstGeom prst="rect">
            <a:avLst/>
          </a:prstGeom>
        </p:spPr>
      </p:pic>
      <p:sp>
        <p:nvSpPr>
          <p:cNvPr id="11" name="矩形 10"/>
          <p:cNvSpPr/>
          <p:nvPr/>
        </p:nvSpPr>
        <p:spPr>
          <a:xfrm>
            <a:off x="1667510" y="4857750"/>
            <a:ext cx="344805" cy="461010"/>
          </a:xfrm>
          <a:prstGeom prst="rect">
            <a:avLst/>
          </a:prstGeom>
          <a:noFill/>
          <a:ln w="19050">
            <a:solidFill>
              <a:srgbClr val="E64626"/>
            </a:solidFill>
          </a:ln>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6" name="矩形 5"/>
          <p:cNvSpPr/>
          <p:nvPr/>
        </p:nvSpPr>
        <p:spPr>
          <a:xfrm>
            <a:off x="7101205" y="5318760"/>
            <a:ext cx="344805" cy="461010"/>
          </a:xfrm>
          <a:prstGeom prst="rect">
            <a:avLst/>
          </a:prstGeom>
          <a:noFill/>
          <a:ln w="19050">
            <a:solidFill>
              <a:srgbClr val="E64626"/>
            </a:solidFill>
          </a:ln>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7" name="右箭头 6"/>
          <p:cNvSpPr/>
          <p:nvPr/>
        </p:nvSpPr>
        <p:spPr>
          <a:xfrm>
            <a:off x="3139440" y="4349115"/>
            <a:ext cx="2877820" cy="178435"/>
          </a:xfrm>
          <a:prstGeom prst="rightArrow">
            <a:avLst/>
          </a:prstGeom>
          <a:solidFill>
            <a:srgbClr val="E64626"/>
          </a:solidFill>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8" name="文本框 7"/>
          <p:cNvSpPr txBox="1"/>
          <p:nvPr/>
        </p:nvSpPr>
        <p:spPr>
          <a:xfrm>
            <a:off x="3139440" y="3827145"/>
            <a:ext cx="1192530" cy="521970"/>
          </a:xfrm>
          <a:prstGeom prst="rect">
            <a:avLst/>
          </a:prstGeom>
          <a:noFill/>
        </p:spPr>
        <p:txBody>
          <a:bodyPr wrap="square" rtlCol="0">
            <a:spAutoFit/>
          </a:bodyPr>
          <a:p>
            <a:r>
              <a:rPr lang="en-US" altLang="zh-CN" sz="1400"/>
              <a:t>Before connection</a:t>
            </a:r>
            <a:endParaRPr lang="en-US" altLang="zh-CN" sz="1400"/>
          </a:p>
        </p:txBody>
      </p:sp>
      <p:sp>
        <p:nvSpPr>
          <p:cNvPr id="9" name="文本框 8"/>
          <p:cNvSpPr txBox="1"/>
          <p:nvPr/>
        </p:nvSpPr>
        <p:spPr>
          <a:xfrm>
            <a:off x="4824730" y="4542155"/>
            <a:ext cx="1192530" cy="521970"/>
          </a:xfrm>
          <a:prstGeom prst="rect">
            <a:avLst/>
          </a:prstGeom>
          <a:noFill/>
        </p:spPr>
        <p:txBody>
          <a:bodyPr wrap="square" rtlCol="0">
            <a:spAutoFit/>
          </a:bodyPr>
          <a:p>
            <a:pPr algn="r"/>
            <a:r>
              <a:rPr lang="en-US" altLang="zh-CN" sz="1400"/>
              <a:t>After connection</a:t>
            </a:r>
            <a:endParaRPr lang="en-US" altLang="zh-CN" sz="140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dirty="0">
                <a:solidFill>
                  <a:schemeClr val="accent1"/>
                </a:solidFill>
                <a:latin typeface="Tw Cen MT" charset="0"/>
              </a:rPr>
              <a:t>Results</a:t>
            </a:r>
            <a:r>
              <a:rPr lang="en-US" b="0" dirty="0">
                <a:solidFill>
                  <a:schemeClr val="accent1"/>
                </a:solidFill>
                <a:latin typeface="Tw Cen MT" charset="0"/>
              </a:rPr>
              <a:t>: Cognitive Walkthrough</a:t>
            </a:r>
            <a:endParaRPr lang="en-US" b="0" dirty="0">
              <a:solidFill>
                <a:schemeClr val="accent1"/>
              </a:solidFill>
              <a:latin typeface="Tw Cen MT" charset="0"/>
            </a:endParaRPr>
          </a:p>
        </p:txBody>
      </p:sp>
      <p:sp>
        <p:nvSpPr>
          <p:cNvPr id="3" name="Content Placeholder 2"/>
          <p:cNvSpPr>
            <a:spLocks noGrp="1"/>
          </p:cNvSpPr>
          <p:nvPr>
            <p:ph idx="1"/>
          </p:nvPr>
        </p:nvSpPr>
        <p:spPr>
          <a:xfrm>
            <a:off x="457200" y="1266825"/>
            <a:ext cx="8229600" cy="4859655"/>
          </a:xfrm>
        </p:spPr>
        <p:txBody>
          <a:bodyPr>
            <a:noAutofit/>
          </a:bodyPr>
          <a:lstStyle/>
          <a:p>
            <a:pPr marL="0" indent="0" fontAlgn="auto">
              <a:spcAft>
                <a:spcPts val="600"/>
              </a:spcAft>
              <a:buFont typeface="Lucida Grande" panose="020B0600040502020204"/>
              <a:buNone/>
              <a:defRPr/>
            </a:pPr>
            <a:r>
              <a:rPr lang="en-US" b="1" dirty="0" smtClean="0">
                <a:ea typeface="+mn-ea"/>
              </a:rPr>
              <a:t>Used “Compact Cognitive Walkthrough” (CCW) here.</a:t>
            </a:r>
            <a:endParaRPr lang="en-US" sz="2000" dirty="0" smtClean="0">
              <a:ea typeface="+mn-ea"/>
            </a:endParaRPr>
          </a:p>
          <a:p>
            <a:pPr marL="0" indent="0" fontAlgn="auto">
              <a:spcAft>
                <a:spcPts val="600"/>
              </a:spcAft>
              <a:buFont typeface="Lucida Grande" panose="020B0600040502020204"/>
              <a:buNone/>
              <a:defRPr/>
            </a:pPr>
            <a:endParaRPr lang="en-US" sz="1600" dirty="0" smtClean="0">
              <a:ea typeface="+mn-ea"/>
            </a:endParaRPr>
          </a:p>
          <a:p>
            <a:pPr marL="0" indent="0" fontAlgn="auto">
              <a:spcAft>
                <a:spcPts val="600"/>
              </a:spcAft>
              <a:buFont typeface="Lucida Grande" panose="020B0600040502020204"/>
              <a:buNone/>
              <a:defRPr/>
            </a:pPr>
            <a:r>
              <a:rPr lang="en-US" sz="2000" dirty="0" smtClean="0">
                <a:ea typeface="+mn-ea"/>
              </a:rPr>
              <a:t>Combined with Think Aloud, we discovered many issues:</a:t>
            </a:r>
            <a:endParaRPr lang="en-US" sz="2000" dirty="0" smtClean="0">
              <a:ea typeface="+mn-ea"/>
            </a:endParaRPr>
          </a:p>
          <a:p>
            <a:pPr marL="0" indent="0" fontAlgn="auto">
              <a:lnSpc>
                <a:spcPct val="120000"/>
              </a:lnSpc>
              <a:spcAft>
                <a:spcPts val="600"/>
              </a:spcAft>
              <a:buFont typeface="Lucida Grande" panose="020B0600040502020204"/>
              <a:buNone/>
              <a:defRPr/>
            </a:pPr>
            <a:r>
              <a:rPr lang="en-US" sz="2000" dirty="0" smtClean="0">
                <a:ea typeface="+mn-ea"/>
              </a:rPr>
              <a:t>• “Switch Camera” icon’s location is inconsistent during a call;</a:t>
            </a:r>
            <a:endParaRPr lang="en-US" sz="2000" dirty="0" smtClean="0">
              <a:ea typeface="+mn-ea"/>
            </a:endParaRPr>
          </a:p>
          <a:p>
            <a:pPr marL="0" indent="0" fontAlgn="auto">
              <a:lnSpc>
                <a:spcPct val="120000"/>
              </a:lnSpc>
              <a:spcAft>
                <a:spcPts val="600"/>
              </a:spcAft>
              <a:buFont typeface="Lucida Grande" panose="020B0600040502020204"/>
              <a:buNone/>
              <a:defRPr/>
            </a:pPr>
            <a:r>
              <a:rPr lang="en-US" sz="2000" dirty="0" smtClean="0">
                <a:ea typeface="+mn-ea"/>
                <a:sym typeface="+mn-ea"/>
              </a:rPr>
              <a:t>• The wording of “Voice Call” procedure is incomprehensible;</a:t>
            </a:r>
            <a:endParaRPr lang="en-US" sz="2000" dirty="0" smtClean="0">
              <a:ea typeface="+mn-ea"/>
            </a:endParaRPr>
          </a:p>
          <a:p>
            <a:pPr marL="0" indent="0" fontAlgn="auto">
              <a:lnSpc>
                <a:spcPct val="120000"/>
              </a:lnSpc>
              <a:spcAft>
                <a:spcPts val="600"/>
              </a:spcAft>
              <a:buFont typeface="Lucida Grande" panose="020B0600040502020204"/>
              <a:buNone/>
              <a:defRPr/>
            </a:pPr>
            <a:r>
              <a:rPr lang="en-US" sz="2000" dirty="0" smtClean="0">
                <a:ea typeface="+mn-ea"/>
              </a:rPr>
              <a:t>• “Minimize Window” icon is invisible;</a:t>
            </a:r>
            <a:endParaRPr lang="en-US" sz="2000" dirty="0" smtClean="0">
              <a:ea typeface="+mn-ea"/>
            </a:endParaRPr>
          </a:p>
          <a:p>
            <a:pPr marL="0" indent="0" fontAlgn="auto">
              <a:lnSpc>
                <a:spcPct val="120000"/>
              </a:lnSpc>
              <a:spcAft>
                <a:spcPts val="600"/>
              </a:spcAft>
              <a:buFont typeface="Lucida Grande" panose="020B0600040502020204"/>
              <a:buNone/>
              <a:defRPr/>
            </a:pPr>
            <a:r>
              <a:rPr lang="en-US" sz="2000" dirty="0" smtClean="0">
                <a:ea typeface="+mn-ea"/>
              </a:rPr>
              <a:t>• The keyboard won’t appear unless touching white space;</a:t>
            </a:r>
            <a:endParaRPr lang="en-US" sz="2000" dirty="0" smtClean="0">
              <a:ea typeface="+mn-ea"/>
            </a:endParaRPr>
          </a:p>
          <a:p>
            <a:pPr marL="0" indent="0" fontAlgn="auto">
              <a:lnSpc>
                <a:spcPct val="120000"/>
              </a:lnSpc>
              <a:spcAft>
                <a:spcPts val="600"/>
              </a:spcAft>
              <a:buFont typeface="Lucida Grande" panose="020B0600040502020204"/>
              <a:buNone/>
              <a:defRPr/>
            </a:pPr>
            <a:r>
              <a:rPr lang="en-US" sz="2000" dirty="0" smtClean="0">
                <a:ea typeface="+mn-ea"/>
              </a:rPr>
              <a:t>• Hidden actions like double touch or long press, are less known;</a:t>
            </a:r>
            <a:endParaRPr lang="en-US" sz="2000" dirty="0" smtClean="0">
              <a:ea typeface="+mn-ea"/>
            </a:endParaRPr>
          </a:p>
          <a:p>
            <a:pPr marL="0" indent="0" fontAlgn="auto">
              <a:lnSpc>
                <a:spcPct val="120000"/>
              </a:lnSpc>
              <a:spcAft>
                <a:spcPts val="600"/>
              </a:spcAft>
              <a:buFont typeface="Lucida Grande" panose="020B0600040502020204"/>
              <a:buNone/>
              <a:defRPr/>
            </a:pPr>
            <a:r>
              <a:rPr lang="en-US" sz="2000" dirty="0" smtClean="0">
                <a:ea typeface="+mn-ea"/>
              </a:rPr>
              <a:t>• Functionalities in “...” and “+” are less used;</a:t>
            </a:r>
            <a:endParaRPr lang="en-US" sz="2000" dirty="0" smtClean="0">
              <a:ea typeface="+mn-ea"/>
            </a:endParaRPr>
          </a:p>
          <a:p>
            <a:pPr marL="0" indent="0" fontAlgn="auto">
              <a:lnSpc>
                <a:spcPct val="120000"/>
              </a:lnSpc>
              <a:spcAft>
                <a:spcPts val="600"/>
              </a:spcAft>
              <a:buFont typeface="Lucida Grande" panose="020B0600040502020204"/>
              <a:buNone/>
              <a:defRPr/>
            </a:pPr>
            <a:r>
              <a:rPr lang="en-US" sz="2000" dirty="0" smtClean="0">
                <a:ea typeface="+mn-ea"/>
              </a:rPr>
              <a:t>• Location sharing is less used and poor in usability.</a:t>
            </a:r>
            <a:endParaRPr lang="en-US" sz="2000" dirty="0" smtClean="0">
              <a:ea typeface="+mn-ea"/>
            </a:endParaRPr>
          </a:p>
          <a:p>
            <a:pPr marL="0" indent="0" fontAlgn="auto">
              <a:spcAft>
                <a:spcPts val="600"/>
              </a:spcAft>
              <a:buFont typeface="Lucida Grande" panose="020B0600040502020204"/>
              <a:buNone/>
              <a:defRPr/>
            </a:pPr>
            <a:endParaRPr lang="en-US" sz="2000" dirty="0" smtClean="0">
              <a:solidFill>
                <a:prstClr val="black"/>
              </a:solidFill>
              <a:ea typeface="+mn-ea"/>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dirty="0">
                <a:solidFill>
                  <a:schemeClr val="accent1"/>
                </a:solidFill>
                <a:latin typeface="Tw Cen MT" charset="0"/>
              </a:rPr>
              <a:t>Contribution</a:t>
            </a:r>
            <a:endParaRPr lang="en-US" dirty="0">
              <a:solidFill>
                <a:schemeClr val="accent1"/>
              </a:solidFill>
              <a:latin typeface="Tw Cen MT" charset="0"/>
            </a:endParaRPr>
          </a:p>
        </p:txBody>
      </p:sp>
      <p:sp>
        <p:nvSpPr>
          <p:cNvPr id="3" name="Content Placeholder 2"/>
          <p:cNvSpPr>
            <a:spLocks noGrp="1"/>
          </p:cNvSpPr>
          <p:nvPr>
            <p:ph idx="1"/>
          </p:nvPr>
        </p:nvSpPr>
        <p:spPr>
          <a:xfrm>
            <a:off x="457200" y="1260475"/>
            <a:ext cx="8229600" cy="4866005"/>
          </a:xfrm>
        </p:spPr>
        <p:txBody>
          <a:bodyPr>
            <a:noAutofit/>
          </a:bodyPr>
          <a:lstStyle/>
          <a:p>
            <a:pPr fontAlgn="auto">
              <a:lnSpc>
                <a:spcPct val="110000"/>
              </a:lnSpc>
              <a:spcAft>
                <a:spcPts val="600"/>
              </a:spcAft>
              <a:buFont typeface="Wingdings" panose="05000000000000000000" charset="0"/>
              <a:buChar char=""/>
              <a:defRPr/>
            </a:pPr>
            <a:r>
              <a:rPr lang="en-US" dirty="0" smtClean="0">
                <a:solidFill>
                  <a:prstClr val="black"/>
                </a:solidFill>
                <a:ea typeface="+mn-ea"/>
              </a:rPr>
              <a:t>Raised hypothesis on WeChat and provided answers in </a:t>
            </a:r>
            <a:r>
              <a:rPr lang="en-US" b="1" dirty="0" smtClean="0">
                <a:solidFill>
                  <a:prstClr val="black"/>
                </a:solidFill>
                <a:ea typeface="+mn-ea"/>
              </a:rPr>
              <a:t>descriptive statistics</a:t>
            </a:r>
            <a:r>
              <a:rPr lang="en-US" dirty="0" smtClean="0">
                <a:solidFill>
                  <a:prstClr val="black"/>
                </a:solidFill>
                <a:ea typeface="+mn-ea"/>
              </a:rPr>
              <a:t>;</a:t>
            </a:r>
            <a:endParaRPr lang="en-US" dirty="0" smtClean="0">
              <a:solidFill>
                <a:prstClr val="black"/>
              </a:solidFill>
              <a:ea typeface="+mn-ea"/>
            </a:endParaRPr>
          </a:p>
          <a:p>
            <a:pPr fontAlgn="auto">
              <a:lnSpc>
                <a:spcPct val="110000"/>
              </a:lnSpc>
              <a:spcAft>
                <a:spcPts val="600"/>
              </a:spcAft>
              <a:buFont typeface="Wingdings" panose="05000000000000000000" charset="0"/>
              <a:buChar char=""/>
              <a:defRPr/>
            </a:pPr>
            <a:r>
              <a:rPr lang="en-US" dirty="0">
                <a:solidFill>
                  <a:prstClr val="black"/>
                </a:solidFill>
                <a:ea typeface="+mn-ea"/>
              </a:rPr>
              <a:t>Reviewed past academic projects and analysed their </a:t>
            </a:r>
            <a:r>
              <a:rPr lang="en-US" b="1" dirty="0">
                <a:solidFill>
                  <a:prstClr val="black"/>
                </a:solidFill>
                <a:ea typeface="+mn-ea"/>
              </a:rPr>
              <a:t>functionality link</a:t>
            </a:r>
            <a:r>
              <a:rPr lang="en-US" dirty="0">
                <a:solidFill>
                  <a:prstClr val="black"/>
                </a:solidFill>
                <a:ea typeface="+mn-ea"/>
              </a:rPr>
              <a:t> with WeChat;</a:t>
            </a:r>
            <a:endParaRPr lang="en-US" dirty="0">
              <a:solidFill>
                <a:prstClr val="black"/>
              </a:solidFill>
              <a:ea typeface="+mn-ea"/>
            </a:endParaRPr>
          </a:p>
          <a:p>
            <a:pPr fontAlgn="auto">
              <a:lnSpc>
                <a:spcPct val="110000"/>
              </a:lnSpc>
              <a:spcAft>
                <a:spcPts val="600"/>
              </a:spcAft>
              <a:buFont typeface="Wingdings" panose="05000000000000000000" charset="0"/>
              <a:buChar char=""/>
              <a:defRPr/>
            </a:pPr>
            <a:r>
              <a:rPr lang="en-US" dirty="0">
                <a:solidFill>
                  <a:prstClr val="black"/>
                </a:solidFill>
                <a:ea typeface="+mn-ea"/>
              </a:rPr>
              <a:t>Designed an original </a:t>
            </a:r>
            <a:r>
              <a:rPr lang="en-US" b="1" dirty="0">
                <a:solidFill>
                  <a:prstClr val="black"/>
                </a:solidFill>
                <a:ea typeface="+mn-ea"/>
              </a:rPr>
              <a:t>questionnaire on</a:t>
            </a:r>
            <a:r>
              <a:rPr lang="en-US" dirty="0">
                <a:solidFill>
                  <a:prstClr val="black"/>
                </a:solidFill>
                <a:ea typeface="+mn-ea"/>
              </a:rPr>
              <a:t> </a:t>
            </a:r>
            <a:r>
              <a:rPr lang="en-US" b="1" dirty="0">
                <a:solidFill>
                  <a:prstClr val="black"/>
                </a:solidFill>
                <a:ea typeface="+mn-ea"/>
              </a:rPr>
              <a:t>WeChat usability</a:t>
            </a:r>
            <a:r>
              <a:rPr lang="en-US" dirty="0">
                <a:solidFill>
                  <a:prstClr val="black"/>
                </a:solidFill>
                <a:ea typeface="+mn-ea"/>
              </a:rPr>
              <a:t> for elders;</a:t>
            </a:r>
            <a:endParaRPr lang="en-US" dirty="0">
              <a:solidFill>
                <a:prstClr val="black"/>
              </a:solidFill>
              <a:ea typeface="+mn-ea"/>
            </a:endParaRPr>
          </a:p>
          <a:p>
            <a:pPr fontAlgn="auto">
              <a:lnSpc>
                <a:spcPct val="110000"/>
              </a:lnSpc>
              <a:spcAft>
                <a:spcPts val="600"/>
              </a:spcAft>
              <a:buFont typeface="Wingdings" panose="05000000000000000000" charset="0"/>
              <a:buChar char=""/>
              <a:defRPr/>
            </a:pPr>
            <a:r>
              <a:rPr lang="en-US" dirty="0">
                <a:solidFill>
                  <a:prstClr val="black"/>
                </a:solidFill>
                <a:ea typeface="+mn-ea"/>
              </a:rPr>
              <a:t>Evaluated WeChat usability via </a:t>
            </a:r>
            <a:r>
              <a:rPr lang="en-US" b="1" dirty="0">
                <a:solidFill>
                  <a:prstClr val="black"/>
                </a:solidFill>
                <a:ea typeface="+mn-ea"/>
              </a:rPr>
              <a:t>HCI methods</a:t>
            </a:r>
            <a:r>
              <a:rPr lang="en-US" dirty="0">
                <a:solidFill>
                  <a:prstClr val="black"/>
                </a:solidFill>
                <a:ea typeface="+mn-ea"/>
              </a:rPr>
              <a:t> (think aloud and cognitive walkthrough);</a:t>
            </a:r>
            <a:endParaRPr lang="en-US" dirty="0">
              <a:solidFill>
                <a:prstClr val="black"/>
              </a:solidFill>
              <a:ea typeface="+mn-ea"/>
            </a:endParaRPr>
          </a:p>
          <a:p>
            <a:pPr fontAlgn="auto">
              <a:lnSpc>
                <a:spcPct val="110000"/>
              </a:lnSpc>
              <a:spcAft>
                <a:spcPts val="600"/>
              </a:spcAft>
              <a:buFont typeface="Wingdings" panose="05000000000000000000" charset="0"/>
              <a:buChar char=""/>
              <a:defRPr/>
            </a:pPr>
            <a:r>
              <a:rPr lang="en-US" b="1" dirty="0">
                <a:solidFill>
                  <a:prstClr val="black"/>
                </a:solidFill>
                <a:ea typeface="+mn-ea"/>
              </a:rPr>
              <a:t>Redesigned elements</a:t>
            </a:r>
            <a:r>
              <a:rPr lang="en-US" dirty="0">
                <a:solidFill>
                  <a:prstClr val="black"/>
                </a:solidFill>
                <a:ea typeface="+mn-ea"/>
              </a:rPr>
              <a:t> of WeChat to make it easier to use for elders.</a:t>
            </a:r>
            <a:endParaRPr lang="en-US" dirty="0" smtClean="0">
              <a:solidFill>
                <a:prstClr val="black"/>
              </a:solidFill>
              <a:ea typeface="+mn-ea"/>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dirty="0">
                <a:solidFill>
                  <a:schemeClr val="accent1"/>
                </a:solidFill>
                <a:latin typeface="Tw Cen MT" charset="0"/>
              </a:rPr>
              <a:t>Motivation</a:t>
            </a:r>
            <a:endParaRPr lang="en-US" dirty="0">
              <a:solidFill>
                <a:schemeClr val="accent1"/>
              </a:solidFill>
              <a:latin typeface="Tw Cen MT" charset="0"/>
            </a:endParaRPr>
          </a:p>
        </p:txBody>
      </p:sp>
      <p:sp>
        <p:nvSpPr>
          <p:cNvPr id="3" name="Content Placeholder 2"/>
          <p:cNvSpPr>
            <a:spLocks noGrp="1"/>
          </p:cNvSpPr>
          <p:nvPr>
            <p:ph idx="1"/>
          </p:nvPr>
        </p:nvSpPr>
        <p:spPr/>
        <p:txBody>
          <a:bodyPr>
            <a:noAutofit/>
          </a:bodyPr>
          <a:lstStyle/>
          <a:p>
            <a:pPr marL="0" indent="0" fontAlgn="auto">
              <a:lnSpc>
                <a:spcPct val="150000"/>
              </a:lnSpc>
              <a:spcAft>
                <a:spcPts val="0"/>
              </a:spcAft>
              <a:buFont typeface="+mj-lt"/>
              <a:buNone/>
              <a:defRPr/>
            </a:pPr>
            <a:r>
              <a:rPr lang="en-US" b="1" i="1" dirty="0" smtClean="0">
                <a:solidFill>
                  <a:prstClr val="black"/>
                </a:solidFill>
                <a:ea typeface="+mn-ea"/>
              </a:rPr>
              <a:t>Evidence from Reality:</a:t>
            </a:r>
            <a:endParaRPr lang="en-US" i="1" dirty="0" smtClean="0">
              <a:solidFill>
                <a:prstClr val="black"/>
              </a:solidFill>
              <a:ea typeface="+mn-ea"/>
            </a:endParaRPr>
          </a:p>
          <a:p>
            <a:pPr marL="0" indent="0" fontAlgn="auto">
              <a:lnSpc>
                <a:spcPct val="150000"/>
              </a:lnSpc>
              <a:spcAft>
                <a:spcPts val="0"/>
              </a:spcAft>
              <a:buFont typeface="+mj-lt"/>
              <a:buNone/>
              <a:defRPr/>
            </a:pPr>
            <a:endParaRPr lang="en-US" b="1" dirty="0" smtClean="0">
              <a:solidFill>
                <a:prstClr val="black"/>
              </a:solidFill>
              <a:ea typeface="+mn-ea"/>
            </a:endParaRPr>
          </a:p>
          <a:p>
            <a:pPr marL="457200" indent="-457200" fontAlgn="auto">
              <a:lnSpc>
                <a:spcPct val="100000"/>
              </a:lnSpc>
              <a:spcAft>
                <a:spcPts val="0"/>
              </a:spcAft>
              <a:buFont typeface="+mj-lt"/>
              <a:buAutoNum type="alphaLcParenR"/>
              <a:defRPr/>
            </a:pPr>
            <a:r>
              <a:rPr lang="en-US" dirty="0" smtClean="0">
                <a:solidFill>
                  <a:prstClr val="black"/>
                </a:solidFill>
                <a:ea typeface="+mn-ea"/>
              </a:rPr>
              <a:t>The world is </a:t>
            </a:r>
            <a:r>
              <a:rPr lang="en-US" b="1" dirty="0" smtClean="0">
                <a:solidFill>
                  <a:prstClr val="black"/>
                </a:solidFill>
                <a:ea typeface="+mn-ea"/>
              </a:rPr>
              <a:t>aging</a:t>
            </a:r>
            <a:endParaRPr lang="en-US" dirty="0" smtClean="0">
              <a:solidFill>
                <a:prstClr val="black"/>
              </a:solidFill>
              <a:ea typeface="+mn-ea"/>
            </a:endParaRPr>
          </a:p>
          <a:p>
            <a:pPr marL="457200" indent="-457200" fontAlgn="auto">
              <a:lnSpc>
                <a:spcPct val="100000"/>
              </a:lnSpc>
              <a:spcAft>
                <a:spcPts val="0"/>
              </a:spcAft>
              <a:buFont typeface="+mj-lt"/>
              <a:buAutoNum type="alphaLcParenR"/>
              <a:defRPr/>
            </a:pPr>
            <a:endParaRPr lang="en-US" dirty="0" smtClean="0">
              <a:solidFill>
                <a:prstClr val="black"/>
              </a:solidFill>
              <a:ea typeface="+mn-ea"/>
            </a:endParaRPr>
          </a:p>
          <a:p>
            <a:pPr marL="457200" indent="-457200" fontAlgn="auto">
              <a:lnSpc>
                <a:spcPct val="100000"/>
              </a:lnSpc>
              <a:spcAft>
                <a:spcPts val="0"/>
              </a:spcAft>
              <a:buFont typeface="+mj-lt"/>
              <a:buAutoNum type="alphaLcParenR"/>
              <a:defRPr/>
            </a:pPr>
            <a:r>
              <a:rPr lang="en-US" dirty="0" smtClean="0">
                <a:solidFill>
                  <a:prstClr val="black"/>
                </a:solidFill>
                <a:ea typeface="+mn-ea"/>
              </a:rPr>
              <a:t>Elders are less familiar with </a:t>
            </a:r>
            <a:r>
              <a:rPr lang="en-US" b="1" dirty="0" smtClean="0">
                <a:solidFill>
                  <a:prstClr val="black"/>
                </a:solidFill>
                <a:ea typeface="+mn-ea"/>
              </a:rPr>
              <a:t>modern technology</a:t>
            </a:r>
            <a:endParaRPr lang="en-US" dirty="0" smtClean="0">
              <a:solidFill>
                <a:prstClr val="black"/>
              </a:solidFill>
              <a:ea typeface="+mn-ea"/>
            </a:endParaRPr>
          </a:p>
          <a:p>
            <a:pPr marL="457200" indent="-457200" fontAlgn="auto">
              <a:lnSpc>
                <a:spcPct val="100000"/>
              </a:lnSpc>
              <a:spcAft>
                <a:spcPts val="0"/>
              </a:spcAft>
              <a:buFont typeface="+mj-lt"/>
              <a:buAutoNum type="alphaLcParenR"/>
              <a:defRPr/>
            </a:pPr>
            <a:endParaRPr lang="en-US" dirty="0" smtClean="0">
              <a:solidFill>
                <a:prstClr val="black"/>
              </a:solidFill>
              <a:ea typeface="+mn-ea"/>
            </a:endParaRPr>
          </a:p>
          <a:p>
            <a:pPr marL="457200" indent="-457200" fontAlgn="auto">
              <a:lnSpc>
                <a:spcPct val="100000"/>
              </a:lnSpc>
              <a:spcAft>
                <a:spcPts val="0"/>
              </a:spcAft>
              <a:buFont typeface="+mj-lt"/>
              <a:buAutoNum type="alphaLcParenR"/>
              <a:defRPr/>
            </a:pPr>
            <a:r>
              <a:rPr lang="en-US" dirty="0" smtClean="0">
                <a:solidFill>
                  <a:prstClr val="black"/>
                </a:solidFill>
                <a:ea typeface="+mn-ea"/>
              </a:rPr>
              <a:t>Tendency for elders </a:t>
            </a:r>
            <a:r>
              <a:rPr lang="en-US" b="1" dirty="0" smtClean="0">
                <a:solidFill>
                  <a:prstClr val="black"/>
                </a:solidFill>
                <a:ea typeface="+mn-ea"/>
              </a:rPr>
              <a:t>living alone</a:t>
            </a:r>
            <a:endParaRPr lang="en-US" dirty="0" smtClean="0">
              <a:solidFill>
                <a:prstClr val="black"/>
              </a:solidFill>
              <a:ea typeface="+mn-ea"/>
            </a:endParaRPr>
          </a:p>
          <a:p>
            <a:pPr marL="457200" indent="-457200" fontAlgn="auto">
              <a:lnSpc>
                <a:spcPct val="100000"/>
              </a:lnSpc>
              <a:spcAft>
                <a:spcPts val="0"/>
              </a:spcAft>
              <a:buFont typeface="+mj-lt"/>
              <a:buAutoNum type="alphaLcParenR"/>
              <a:defRPr/>
            </a:pPr>
            <a:endParaRPr lang="en-US" dirty="0" smtClean="0">
              <a:solidFill>
                <a:prstClr val="black"/>
              </a:solidFill>
              <a:ea typeface="+mn-ea"/>
            </a:endParaRPr>
          </a:p>
          <a:p>
            <a:pPr marL="457200" indent="-457200" fontAlgn="auto">
              <a:lnSpc>
                <a:spcPct val="100000"/>
              </a:lnSpc>
              <a:spcAft>
                <a:spcPts val="0"/>
              </a:spcAft>
              <a:buFont typeface="+mj-lt"/>
              <a:buAutoNum type="alphaLcParenR"/>
              <a:defRPr/>
            </a:pPr>
            <a:r>
              <a:rPr lang="en-US" dirty="0" smtClean="0">
                <a:solidFill>
                  <a:prstClr val="black"/>
                </a:solidFill>
                <a:ea typeface="+mn-ea"/>
              </a:rPr>
              <a:t>Pandemics might occur </a:t>
            </a:r>
            <a:r>
              <a:rPr lang="en-US" b="1" dirty="0" smtClean="0">
                <a:solidFill>
                  <a:prstClr val="black"/>
                </a:solidFill>
                <a:ea typeface="+mn-ea"/>
              </a:rPr>
              <a:t>periodically</a:t>
            </a:r>
            <a:endParaRPr lang="en-US" dirty="0" smtClean="0">
              <a:solidFill>
                <a:prstClr val="black"/>
              </a:solidFill>
              <a:ea typeface="+mn-ea"/>
            </a:endParaRPr>
          </a:p>
          <a:p>
            <a:pPr marL="457200" indent="-457200" fontAlgn="auto">
              <a:spcAft>
                <a:spcPts val="0"/>
              </a:spcAft>
              <a:buFont typeface="+mj-lt"/>
              <a:buAutoNum type="alphaLcParenR"/>
              <a:defRPr/>
            </a:pPr>
            <a:endParaRPr lang="en-US" dirty="0" smtClean="0">
              <a:solidFill>
                <a:prstClr val="black"/>
              </a:solidFill>
              <a:ea typeface="+mn-ea"/>
            </a:endParaRPr>
          </a:p>
          <a:p>
            <a:pPr marL="457200" indent="-457200" fontAlgn="auto">
              <a:spcAft>
                <a:spcPts val="0"/>
              </a:spcAft>
              <a:buFont typeface="+mj-lt"/>
              <a:buAutoNum type="alphaLcParenR"/>
              <a:defRPr/>
            </a:pPr>
            <a:endParaRPr lang="en-US" dirty="0" smtClean="0">
              <a:solidFill>
                <a:prstClr val="black"/>
              </a:solidFill>
              <a:ea typeface="+mn-ea"/>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dirty="0">
                <a:latin typeface="Tw Cen MT" charset="0"/>
                <a:sym typeface="+mn-ea"/>
              </a:rPr>
              <a:t>Limitation </a:t>
            </a:r>
            <a:r>
              <a:rPr lang="en-US" b="0" dirty="0">
                <a:latin typeface="Tw Cen MT" charset="0"/>
                <a:sym typeface="+mn-ea"/>
              </a:rPr>
              <a:t>and</a:t>
            </a:r>
            <a:r>
              <a:rPr lang="en-US" dirty="0">
                <a:latin typeface="Tw Cen MT" charset="0"/>
                <a:sym typeface="+mn-ea"/>
              </a:rPr>
              <a:t> Future Work</a:t>
            </a:r>
            <a:endParaRPr lang="zh-CN" altLang="en-US"/>
          </a:p>
        </p:txBody>
      </p:sp>
      <p:sp>
        <p:nvSpPr>
          <p:cNvPr id="3" name="内容占位符 2"/>
          <p:cNvSpPr>
            <a:spLocks noGrp="1"/>
          </p:cNvSpPr>
          <p:nvPr>
            <p:ph sz="half" idx="1"/>
          </p:nvPr>
        </p:nvSpPr>
        <p:spPr/>
        <p:txBody>
          <a:bodyPr/>
          <a:p>
            <a:pPr>
              <a:lnSpc>
                <a:spcPct val="100000"/>
              </a:lnSpc>
              <a:buFont typeface="Wingdings" panose="05000000000000000000" charset="0"/>
              <a:buChar char=""/>
            </a:pPr>
            <a:r>
              <a:rPr lang="en-US" altLang="zh-CN"/>
              <a:t>Selection bias</a:t>
            </a:r>
            <a:endParaRPr lang="en-US" altLang="zh-CN"/>
          </a:p>
          <a:p>
            <a:pPr lvl="1">
              <a:lnSpc>
                <a:spcPct val="100000"/>
              </a:lnSpc>
              <a:buFont typeface="Arial" panose="020B0604020202020204" pitchFamily="34" charset="0"/>
              <a:buChar char="•"/>
            </a:pPr>
            <a:r>
              <a:rPr lang="en-US" altLang="zh-CN" sz="1800"/>
              <a:t>All based in Guangzhou</a:t>
            </a:r>
            <a:endParaRPr lang="en-US" altLang="zh-CN" sz="1800"/>
          </a:p>
          <a:p>
            <a:pPr lvl="1">
              <a:lnSpc>
                <a:spcPct val="100000"/>
              </a:lnSpc>
              <a:buFont typeface="Arial" panose="020B0604020202020204" pitchFamily="34" charset="0"/>
              <a:buChar char="•"/>
            </a:pPr>
            <a:r>
              <a:rPr lang="en-US" altLang="zh-CN" sz="1800"/>
              <a:t>All during October, 2022</a:t>
            </a:r>
            <a:endParaRPr lang="en-US" altLang="zh-CN" sz="1800"/>
          </a:p>
          <a:p>
            <a:pPr>
              <a:lnSpc>
                <a:spcPct val="100000"/>
              </a:lnSpc>
              <a:buFont typeface="Wingdings" panose="05000000000000000000" charset="0"/>
              <a:buChar char=""/>
            </a:pPr>
            <a:endParaRPr lang="en-US" altLang="zh-CN"/>
          </a:p>
          <a:p>
            <a:pPr>
              <a:lnSpc>
                <a:spcPct val="100000"/>
              </a:lnSpc>
              <a:buFont typeface="Wingdings" panose="05000000000000000000" charset="0"/>
              <a:buChar char=""/>
            </a:pPr>
            <a:endParaRPr lang="en-US" altLang="zh-CN"/>
          </a:p>
          <a:p>
            <a:pPr>
              <a:lnSpc>
                <a:spcPct val="100000"/>
              </a:lnSpc>
              <a:buFont typeface="Wingdings" panose="05000000000000000000" charset="0"/>
              <a:buChar char=""/>
            </a:pPr>
            <a:r>
              <a:rPr lang="en-US" altLang="zh-CN">
                <a:sym typeface="+mn-ea"/>
              </a:rPr>
              <a:t>No co-design</a:t>
            </a:r>
            <a:endParaRPr lang="en-US" altLang="zh-CN">
              <a:sym typeface="+mn-ea"/>
            </a:endParaRPr>
          </a:p>
          <a:p>
            <a:pPr lvl="1">
              <a:lnSpc>
                <a:spcPct val="100000"/>
              </a:lnSpc>
              <a:buFont typeface="Arial" panose="020B0604020202020204" pitchFamily="34" charset="0"/>
              <a:buChar char="•"/>
            </a:pPr>
            <a:r>
              <a:rPr lang="en-US" altLang="zh-CN" sz="1800">
                <a:sym typeface="+mn-ea"/>
              </a:rPr>
              <a:t>Built on existing models</a:t>
            </a:r>
            <a:endParaRPr lang="en-US" altLang="zh-CN" sz="1800">
              <a:sym typeface="+mn-ea"/>
            </a:endParaRPr>
          </a:p>
          <a:p>
            <a:pPr lvl="1">
              <a:lnSpc>
                <a:spcPct val="100000"/>
              </a:lnSpc>
              <a:buFont typeface="Arial" panose="020B0604020202020204" pitchFamily="34" charset="0"/>
              <a:buChar char="•"/>
            </a:pPr>
            <a:r>
              <a:rPr lang="en-US" altLang="zh-CN" sz="1800">
                <a:sym typeface="+mn-ea"/>
              </a:rPr>
              <a:t>Elders analysed, no design</a:t>
            </a:r>
            <a:endParaRPr lang="en-US" altLang="zh-CN" sz="1800">
              <a:sym typeface="+mn-ea"/>
            </a:endParaRPr>
          </a:p>
          <a:p>
            <a:pPr>
              <a:lnSpc>
                <a:spcPct val="100000"/>
              </a:lnSpc>
              <a:buFont typeface="Wingdings" panose="05000000000000000000" charset="0"/>
              <a:buChar char=""/>
            </a:pPr>
            <a:endParaRPr lang="en-US" altLang="zh-CN"/>
          </a:p>
          <a:p>
            <a:pPr>
              <a:lnSpc>
                <a:spcPct val="100000"/>
              </a:lnSpc>
              <a:buFont typeface="Wingdings" panose="05000000000000000000" charset="0"/>
              <a:buChar char=""/>
            </a:pPr>
            <a:endParaRPr lang="en-US" altLang="zh-CN"/>
          </a:p>
          <a:p>
            <a:pPr>
              <a:lnSpc>
                <a:spcPct val="100000"/>
              </a:lnSpc>
              <a:buFont typeface="Wingdings" panose="05000000000000000000" charset="0"/>
              <a:buChar char=""/>
            </a:pPr>
            <a:r>
              <a:rPr lang="en-US" altLang="zh-CN"/>
              <a:t>Hawthorn effect</a:t>
            </a:r>
            <a:endParaRPr lang="en-US" altLang="zh-CN"/>
          </a:p>
          <a:p>
            <a:pPr>
              <a:buFont typeface="Wingdings" panose="05000000000000000000" charset="0"/>
              <a:buChar char=""/>
            </a:pPr>
            <a:endParaRPr lang="en-US" altLang="zh-CN"/>
          </a:p>
          <a:p>
            <a:pPr>
              <a:buFont typeface="Wingdings" panose="05000000000000000000" charset="0"/>
              <a:buChar char=""/>
            </a:pPr>
            <a:endParaRPr lang="en-US" altLang="zh-CN"/>
          </a:p>
        </p:txBody>
      </p:sp>
      <p:sp>
        <p:nvSpPr>
          <p:cNvPr id="4" name="内容占位符 3"/>
          <p:cNvSpPr>
            <a:spLocks noGrp="1"/>
          </p:cNvSpPr>
          <p:nvPr>
            <p:ph sz="half" idx="2"/>
          </p:nvPr>
        </p:nvSpPr>
        <p:spPr/>
        <p:txBody>
          <a:bodyPr>
            <a:noAutofit/>
          </a:bodyPr>
          <a:p>
            <a:pPr>
              <a:lnSpc>
                <a:spcPct val="100000"/>
              </a:lnSpc>
            </a:pPr>
            <a:r>
              <a:rPr lang="en-US" altLang="zh-CN"/>
              <a:t>Acquire better data</a:t>
            </a:r>
            <a:endParaRPr lang="en-US" altLang="zh-CN"/>
          </a:p>
          <a:p>
            <a:pPr lvl="1">
              <a:lnSpc>
                <a:spcPct val="100000"/>
              </a:lnSpc>
              <a:buFont typeface="Arial" panose="020B0604020202020204" pitchFamily="34" charset="0"/>
              <a:buChar char="•"/>
            </a:pPr>
            <a:r>
              <a:rPr lang="en-US" altLang="zh-CN" sz="1800"/>
              <a:t>Expand sample coverage</a:t>
            </a:r>
            <a:endParaRPr lang="en-US" altLang="zh-CN" sz="1800"/>
          </a:p>
          <a:p>
            <a:pPr lvl="1">
              <a:lnSpc>
                <a:spcPct val="100000"/>
              </a:lnSpc>
              <a:buFont typeface="Arial" panose="020B0604020202020204" pitchFamily="34" charset="0"/>
              <a:buChar char="•"/>
            </a:pPr>
            <a:r>
              <a:rPr lang="en-US" altLang="zh-CN" sz="1800"/>
              <a:t>Extend research cycle</a:t>
            </a:r>
            <a:endParaRPr lang="en-US" altLang="zh-CN" sz="1800"/>
          </a:p>
          <a:p>
            <a:pPr>
              <a:lnSpc>
                <a:spcPct val="100000"/>
              </a:lnSpc>
            </a:pPr>
            <a:endParaRPr lang="en-US" altLang="zh-CN"/>
          </a:p>
          <a:p>
            <a:pPr>
              <a:lnSpc>
                <a:spcPct val="100000"/>
              </a:lnSpc>
            </a:pPr>
            <a:endParaRPr lang="en-US" altLang="zh-CN"/>
          </a:p>
          <a:p>
            <a:pPr>
              <a:lnSpc>
                <a:spcPct val="100000"/>
              </a:lnSpc>
            </a:pPr>
            <a:r>
              <a:rPr lang="en-US" altLang="zh-CN"/>
              <a:t>Open design workshops</a:t>
            </a:r>
            <a:endParaRPr lang="en-US" altLang="zh-CN"/>
          </a:p>
          <a:p>
            <a:pPr lvl="1">
              <a:lnSpc>
                <a:spcPct val="100000"/>
              </a:lnSpc>
              <a:buFont typeface="Arial" panose="020B0604020202020204" pitchFamily="34" charset="0"/>
              <a:buChar char="•"/>
            </a:pPr>
            <a:r>
              <a:rPr lang="en-US" altLang="zh-CN" sz="1800"/>
              <a:t>Invite hardware experts</a:t>
            </a:r>
            <a:endParaRPr lang="en-US" altLang="zh-CN" sz="1800"/>
          </a:p>
          <a:p>
            <a:pPr lvl="1">
              <a:lnSpc>
                <a:spcPct val="100000"/>
              </a:lnSpc>
              <a:buFont typeface="Arial" panose="020B0604020202020204" pitchFamily="34" charset="0"/>
              <a:buChar char="•"/>
            </a:pPr>
            <a:r>
              <a:rPr lang="en-US" altLang="zh-CN" sz="1800"/>
              <a:t>Elders join design processes</a:t>
            </a:r>
            <a:endParaRPr lang="en-US" altLang="zh-CN" sz="1800"/>
          </a:p>
          <a:p>
            <a:pPr>
              <a:lnSpc>
                <a:spcPct val="100000"/>
              </a:lnSpc>
            </a:pPr>
            <a:endParaRPr lang="en-US" altLang="zh-CN"/>
          </a:p>
          <a:p>
            <a:pPr>
              <a:lnSpc>
                <a:spcPct val="100000"/>
              </a:lnSpc>
            </a:pPr>
            <a:endParaRPr lang="en-US" altLang="zh-CN"/>
          </a:p>
          <a:p>
            <a:pPr>
              <a:lnSpc>
                <a:spcPct val="100000"/>
              </a:lnSpc>
            </a:pPr>
            <a:r>
              <a:rPr lang="en-US" altLang="zh-CN"/>
              <a:t>Be careful on wording</a:t>
            </a:r>
            <a:endParaRPr lang="en-US" altLang="zh-C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r>
              <a:rPr lang="en-US" altLang="zh-CN"/>
              <a:t>Thanks for listening!</a:t>
            </a:r>
            <a:endParaRPr lang="en-US" altLang="zh-CN"/>
          </a:p>
        </p:txBody>
      </p:sp>
      <p:sp>
        <p:nvSpPr>
          <p:cNvPr id="3" name="文本占位符 2"/>
          <p:cNvSpPr>
            <a:spLocks noGrp="1"/>
          </p:cNvSpPr>
          <p:nvPr>
            <p:ph type="body" sz="quarter" idx="11"/>
          </p:nvPr>
        </p:nvSpPr>
        <p:spPr>
          <a:xfrm>
            <a:off x="381635" y="3361055"/>
            <a:ext cx="3949065" cy="1941830"/>
          </a:xfrm>
        </p:spPr>
        <p:txBody>
          <a:bodyPr/>
          <a:p>
            <a:r>
              <a:rPr lang="en-US" altLang="zh-CN">
                <a:solidFill>
                  <a:schemeClr val="bg1"/>
                </a:solidFill>
              </a:rPr>
              <a:t>Changhao Li</a:t>
            </a:r>
            <a:endParaRPr lang="en-US" altLang="zh-CN">
              <a:solidFill>
                <a:schemeClr val="bg1"/>
              </a:solidFill>
            </a:endParaRPr>
          </a:p>
          <a:p>
            <a:endParaRPr lang="en-US" altLang="zh-CN">
              <a:solidFill>
                <a:schemeClr val="bg1"/>
              </a:solidFill>
            </a:endParaRPr>
          </a:p>
          <a:p>
            <a:r>
              <a:rPr lang="en-US" altLang="zh-CN">
                <a:solidFill>
                  <a:schemeClr val="bg1"/>
                </a:solidFill>
              </a:rPr>
              <a:t>School of Computer Science</a:t>
            </a:r>
            <a:endParaRPr lang="en-US" altLang="zh-CN">
              <a:solidFill>
                <a:schemeClr val="bg1"/>
              </a:solidFill>
            </a:endParaRPr>
          </a:p>
          <a:p>
            <a:r>
              <a:rPr lang="en-US" altLang="zh-CN">
                <a:solidFill>
                  <a:schemeClr val="bg1"/>
                </a:solidFill>
              </a:rPr>
              <a:t>University of Sydney</a:t>
            </a:r>
            <a:endParaRPr lang="en-US" altLang="zh-CN">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dirty="0">
                <a:solidFill>
                  <a:schemeClr val="accent1"/>
                </a:solidFill>
                <a:latin typeface="Tw Cen MT" charset="0"/>
              </a:rPr>
              <a:t>Motivation</a:t>
            </a:r>
            <a:endParaRPr lang="en-US" dirty="0">
              <a:solidFill>
                <a:schemeClr val="accent1"/>
              </a:solidFill>
              <a:latin typeface="Tw Cen MT" charset="0"/>
            </a:endParaRPr>
          </a:p>
        </p:txBody>
      </p:sp>
      <p:sp>
        <p:nvSpPr>
          <p:cNvPr id="3" name="Content Placeholder 2"/>
          <p:cNvSpPr>
            <a:spLocks noGrp="1"/>
          </p:cNvSpPr>
          <p:nvPr>
            <p:ph idx="1"/>
          </p:nvPr>
        </p:nvSpPr>
        <p:spPr/>
        <p:txBody>
          <a:bodyPr>
            <a:noAutofit/>
          </a:bodyPr>
          <a:lstStyle/>
          <a:p>
            <a:pPr marL="0" indent="0" fontAlgn="auto">
              <a:lnSpc>
                <a:spcPct val="150000"/>
              </a:lnSpc>
              <a:spcAft>
                <a:spcPts val="0"/>
              </a:spcAft>
              <a:buFont typeface="+mj-lt"/>
              <a:buNone/>
              <a:defRPr/>
            </a:pPr>
            <a:r>
              <a:rPr lang="en-US" b="1" i="1" dirty="0" smtClean="0">
                <a:solidFill>
                  <a:prstClr val="black"/>
                </a:solidFill>
                <a:ea typeface="+mn-ea"/>
              </a:rPr>
              <a:t>Indication of Evidence:</a:t>
            </a:r>
            <a:endParaRPr lang="en-US" i="1" dirty="0" smtClean="0">
              <a:solidFill>
                <a:prstClr val="black"/>
              </a:solidFill>
              <a:ea typeface="+mn-ea"/>
            </a:endParaRPr>
          </a:p>
          <a:p>
            <a:pPr marL="0" indent="0" fontAlgn="auto">
              <a:lnSpc>
                <a:spcPct val="150000"/>
              </a:lnSpc>
              <a:spcAft>
                <a:spcPts val="0"/>
              </a:spcAft>
              <a:buFont typeface="+mj-lt"/>
              <a:buNone/>
              <a:defRPr/>
            </a:pPr>
            <a:endParaRPr lang="en-US" b="1" dirty="0" smtClean="0">
              <a:solidFill>
                <a:prstClr val="black"/>
              </a:solidFill>
              <a:ea typeface="+mn-ea"/>
            </a:endParaRPr>
          </a:p>
          <a:p>
            <a:pPr marL="0" indent="0" fontAlgn="auto">
              <a:lnSpc>
                <a:spcPct val="150000"/>
              </a:lnSpc>
              <a:spcAft>
                <a:spcPts val="0"/>
              </a:spcAft>
              <a:buFont typeface="+mj-lt"/>
              <a:buNone/>
              <a:defRPr/>
            </a:pPr>
            <a:r>
              <a:rPr lang="en-US" dirty="0" smtClean="0">
                <a:solidFill>
                  <a:prstClr val="black"/>
                </a:solidFill>
                <a:ea typeface="+mn-ea"/>
              </a:rPr>
              <a:t>- Will be </a:t>
            </a:r>
            <a:r>
              <a:rPr lang="en-US" b="1" dirty="0" smtClean="0">
                <a:solidFill>
                  <a:prstClr val="black"/>
                </a:solidFill>
                <a:ea typeface="+mn-ea"/>
              </a:rPr>
              <a:t>more</a:t>
            </a:r>
            <a:r>
              <a:rPr lang="en-US" dirty="0" smtClean="0">
                <a:solidFill>
                  <a:prstClr val="black"/>
                </a:solidFill>
                <a:ea typeface="+mn-ea"/>
              </a:rPr>
              <a:t> elders who find necessary modern technology for communication </a:t>
            </a:r>
            <a:r>
              <a:rPr lang="en-US" b="1" dirty="0" smtClean="0">
                <a:solidFill>
                  <a:prstClr val="black"/>
                </a:solidFill>
                <a:ea typeface="+mn-ea"/>
              </a:rPr>
              <a:t>difficult to use</a:t>
            </a:r>
            <a:endParaRPr lang="en-US" dirty="0" smtClean="0">
              <a:solidFill>
                <a:prstClr val="black"/>
              </a:solidFill>
              <a:ea typeface="+mn-ea"/>
            </a:endParaRPr>
          </a:p>
          <a:p>
            <a:pPr marL="457200" indent="-457200" fontAlgn="auto">
              <a:lnSpc>
                <a:spcPct val="150000"/>
              </a:lnSpc>
              <a:spcAft>
                <a:spcPts val="0"/>
              </a:spcAft>
              <a:buFont typeface="+mj-lt"/>
              <a:buAutoNum type="alphaUcPeriod"/>
              <a:defRPr/>
            </a:pPr>
            <a:endParaRPr lang="en-US" dirty="0" smtClean="0">
              <a:solidFill>
                <a:prstClr val="black"/>
              </a:solidFill>
              <a:ea typeface="+mn-ea"/>
            </a:endParaRPr>
          </a:p>
          <a:p>
            <a:pPr marL="0" indent="0" fontAlgn="auto">
              <a:lnSpc>
                <a:spcPct val="150000"/>
              </a:lnSpc>
              <a:spcAft>
                <a:spcPts val="0"/>
              </a:spcAft>
              <a:buFont typeface="+mj-lt"/>
              <a:buNone/>
              <a:defRPr/>
            </a:pPr>
            <a:r>
              <a:rPr lang="en-US" dirty="0" smtClean="0">
                <a:solidFill>
                  <a:prstClr val="black"/>
                </a:solidFill>
                <a:ea typeface="+mn-ea"/>
              </a:rPr>
              <a:t>- Elders might be forced into situations such as </a:t>
            </a:r>
            <a:r>
              <a:rPr lang="en-US" b="1" dirty="0" smtClean="0">
                <a:solidFill>
                  <a:prstClr val="black"/>
                </a:solidFill>
                <a:ea typeface="+mn-ea"/>
              </a:rPr>
              <a:t>lockdowns</a:t>
            </a:r>
            <a:r>
              <a:rPr lang="en-US" dirty="0" smtClean="0">
                <a:solidFill>
                  <a:prstClr val="black"/>
                </a:solidFill>
                <a:ea typeface="+mn-ea"/>
              </a:rPr>
              <a:t> or </a:t>
            </a:r>
            <a:r>
              <a:rPr lang="en-US" b="1" dirty="0" smtClean="0">
                <a:solidFill>
                  <a:prstClr val="black"/>
                </a:solidFill>
                <a:ea typeface="+mn-ea"/>
              </a:rPr>
              <a:t>self-isolations</a:t>
            </a:r>
            <a:r>
              <a:rPr lang="en-US" dirty="0" smtClean="0">
                <a:solidFill>
                  <a:prstClr val="black"/>
                </a:solidFill>
                <a:ea typeface="+mn-ea"/>
              </a:rPr>
              <a:t> in future pandemics</a:t>
            </a:r>
            <a:endParaRPr lang="en-US" dirty="0" smtClean="0">
              <a:solidFill>
                <a:prstClr val="black"/>
              </a:solidFill>
              <a:ea typeface="+mn-ea"/>
            </a:endParaRPr>
          </a:p>
          <a:p>
            <a:pPr marL="457200" indent="-457200" fontAlgn="auto">
              <a:spcAft>
                <a:spcPts val="0"/>
              </a:spcAft>
              <a:buFont typeface="+mj-lt"/>
              <a:buAutoNum type="alphaLcParenR"/>
              <a:defRPr/>
            </a:pPr>
            <a:endParaRPr lang="en-US" dirty="0" smtClean="0">
              <a:solidFill>
                <a:prstClr val="black"/>
              </a:solidFill>
              <a:ea typeface="+mn-ea"/>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dirty="0">
                <a:solidFill>
                  <a:schemeClr val="accent1"/>
                </a:solidFill>
                <a:latin typeface="Tw Cen MT" charset="0"/>
              </a:rPr>
              <a:t>Aim</a:t>
            </a:r>
            <a:endParaRPr lang="en-US" dirty="0">
              <a:solidFill>
                <a:schemeClr val="accent1"/>
              </a:solidFill>
              <a:latin typeface="Tw Cen MT" charset="0"/>
            </a:endParaRPr>
          </a:p>
        </p:txBody>
      </p:sp>
      <p:sp>
        <p:nvSpPr>
          <p:cNvPr id="3" name="Content Placeholder 2"/>
          <p:cNvSpPr>
            <a:spLocks noGrp="1"/>
          </p:cNvSpPr>
          <p:nvPr>
            <p:ph idx="1"/>
          </p:nvPr>
        </p:nvSpPr>
        <p:spPr/>
        <p:txBody>
          <a:bodyPr>
            <a:noAutofit/>
          </a:bodyPr>
          <a:lstStyle/>
          <a:p>
            <a:pPr marL="0" indent="0" fontAlgn="auto">
              <a:lnSpc>
                <a:spcPct val="150000"/>
              </a:lnSpc>
              <a:spcAft>
                <a:spcPts val="0"/>
              </a:spcAft>
              <a:buFont typeface="+mj-lt"/>
              <a:buNone/>
              <a:defRPr/>
            </a:pPr>
            <a:endParaRPr lang="en-US" dirty="0" smtClean="0">
              <a:solidFill>
                <a:prstClr val="black"/>
              </a:solidFill>
              <a:ea typeface="+mn-ea"/>
            </a:endParaRPr>
          </a:p>
          <a:p>
            <a:pPr marL="0" indent="0" fontAlgn="auto">
              <a:lnSpc>
                <a:spcPct val="150000"/>
              </a:lnSpc>
              <a:spcAft>
                <a:spcPts val="0"/>
              </a:spcAft>
              <a:buFont typeface="+mj-lt"/>
              <a:buNone/>
              <a:defRPr/>
            </a:pPr>
            <a:endParaRPr lang="en-US" dirty="0" smtClean="0">
              <a:solidFill>
                <a:prstClr val="black"/>
              </a:solidFill>
              <a:ea typeface="+mn-ea"/>
            </a:endParaRPr>
          </a:p>
          <a:p>
            <a:pPr marL="0" indent="0" fontAlgn="auto">
              <a:lnSpc>
                <a:spcPct val="150000"/>
              </a:lnSpc>
              <a:spcAft>
                <a:spcPts val="0"/>
              </a:spcAft>
              <a:buFont typeface="+mj-lt"/>
              <a:buNone/>
              <a:defRPr/>
            </a:pPr>
            <a:endParaRPr lang="en-US" dirty="0" smtClean="0">
              <a:solidFill>
                <a:prstClr val="black"/>
              </a:solidFill>
              <a:ea typeface="+mn-ea"/>
            </a:endParaRPr>
          </a:p>
          <a:p>
            <a:pPr marL="0" indent="0" fontAlgn="auto">
              <a:lnSpc>
                <a:spcPct val="150000"/>
              </a:lnSpc>
              <a:spcAft>
                <a:spcPts val="0"/>
              </a:spcAft>
              <a:buFont typeface="+mj-lt"/>
              <a:buNone/>
              <a:defRPr/>
            </a:pPr>
            <a:r>
              <a:rPr lang="en-US" dirty="0" smtClean="0">
                <a:solidFill>
                  <a:prstClr val="black"/>
                </a:solidFill>
                <a:ea typeface="+mn-ea"/>
              </a:rPr>
              <a:t>To investigate and gain understanding of the ways and difficulties that </a:t>
            </a:r>
            <a:r>
              <a:rPr lang="en-US" b="1" dirty="0" smtClean="0">
                <a:solidFill>
                  <a:prstClr val="black"/>
                </a:solidFill>
                <a:ea typeface="+mn-ea"/>
              </a:rPr>
              <a:t>elderly</a:t>
            </a:r>
            <a:r>
              <a:rPr lang="en-US" dirty="0" smtClean="0">
                <a:solidFill>
                  <a:prstClr val="black"/>
                </a:solidFill>
                <a:ea typeface="+mn-ea"/>
              </a:rPr>
              <a:t> </a:t>
            </a:r>
            <a:r>
              <a:rPr lang="en-US" b="1" dirty="0" smtClean="0">
                <a:solidFill>
                  <a:prstClr val="black"/>
                </a:solidFill>
                <a:ea typeface="+mn-ea"/>
              </a:rPr>
              <a:t>Chinese</a:t>
            </a:r>
            <a:r>
              <a:rPr lang="en-US" dirty="0" smtClean="0">
                <a:solidFill>
                  <a:prstClr val="black"/>
                </a:solidFill>
                <a:ea typeface="+mn-ea"/>
              </a:rPr>
              <a:t> people use </a:t>
            </a:r>
            <a:r>
              <a:rPr lang="en-US" b="1" dirty="0" smtClean="0">
                <a:solidFill>
                  <a:prstClr val="black"/>
                </a:solidFill>
                <a:ea typeface="+mn-ea"/>
              </a:rPr>
              <a:t>WeChat</a:t>
            </a:r>
            <a:r>
              <a:rPr lang="en-US" dirty="0" smtClean="0">
                <a:solidFill>
                  <a:prstClr val="black"/>
                </a:solidFill>
                <a:ea typeface="+mn-ea"/>
              </a:rPr>
              <a:t> to keep in touch with the very small circle of their closest family members during pandemics.</a:t>
            </a:r>
            <a:endParaRPr lang="en-US" dirty="0" smtClean="0">
              <a:solidFill>
                <a:prstClr val="black"/>
              </a:solidFill>
              <a:ea typeface="+mn-ea"/>
            </a:endParaRPr>
          </a:p>
        </p:txBody>
      </p:sp>
      <p:pic>
        <p:nvPicPr>
          <p:cNvPr id="2" name="Picture 1"/>
          <p:cNvPicPr>
            <a:picLocks noChangeAspect="1"/>
          </p:cNvPicPr>
          <p:nvPr/>
        </p:nvPicPr>
        <p:blipFill>
          <a:blip r:embed="rId1"/>
          <a:stretch>
            <a:fillRect/>
          </a:stretch>
        </p:blipFill>
        <p:spPr>
          <a:xfrm>
            <a:off x="3566160" y="1156335"/>
            <a:ext cx="1804670" cy="1804670"/>
          </a:xfrm>
          <a:prstGeom prst="rect">
            <a:avLst/>
          </a:prstGeom>
        </p:spPr>
      </p:pic>
      <p:sp>
        <p:nvSpPr>
          <p:cNvPr id="4" name="Text Box 3"/>
          <p:cNvSpPr txBox="1"/>
          <p:nvPr/>
        </p:nvSpPr>
        <p:spPr>
          <a:xfrm>
            <a:off x="1577340" y="6419215"/>
            <a:ext cx="6992620" cy="245110"/>
          </a:xfrm>
          <a:prstGeom prst="rect">
            <a:avLst/>
          </a:prstGeom>
          <a:noFill/>
        </p:spPr>
        <p:txBody>
          <a:bodyPr wrap="square" rtlCol="0">
            <a:spAutoFit/>
          </a:bodyPr>
          <a:p>
            <a:pPr algn="ctr"/>
            <a:r>
              <a:rPr lang="en-US" sz="1000" b="1">
                <a:solidFill>
                  <a:schemeClr val="bg1">
                    <a:lumMod val="50000"/>
                  </a:schemeClr>
                </a:solidFill>
                <a:latin typeface="Arial Bold" panose="020B0604020202020204" charset="0"/>
                <a:cs typeface="Arial Bold" panose="020B0604020202020204" charset="0"/>
              </a:rPr>
              <a:t>Source</a:t>
            </a:r>
            <a:r>
              <a:rPr lang="en-US" sz="1000">
                <a:solidFill>
                  <a:schemeClr val="bg1">
                    <a:lumMod val="50000"/>
                  </a:schemeClr>
                </a:solidFill>
              </a:rPr>
              <a:t>: https://medium.com/swlh/wechat-the-evolution-and-future-of-chinas-most-popular-app-11effa5639ed </a:t>
            </a:r>
            <a:endParaRPr lang="en-US" sz="1000">
              <a:solidFill>
                <a:schemeClr val="bg1">
                  <a:lumMod val="50000"/>
                </a:schemeClr>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dirty="0">
                <a:solidFill>
                  <a:schemeClr val="accent1"/>
                </a:solidFill>
                <a:latin typeface="Tw Cen MT" charset="0"/>
              </a:rPr>
              <a:t>Conceptual Model</a:t>
            </a:r>
            <a:endParaRPr lang="en-US" dirty="0">
              <a:solidFill>
                <a:schemeClr val="accent1"/>
              </a:solidFill>
              <a:latin typeface="Tw Cen MT" charset="0"/>
            </a:endParaRPr>
          </a:p>
        </p:txBody>
      </p:sp>
      <p:pic>
        <p:nvPicPr>
          <p:cNvPr id="3" name="内容占位符 2" descr="con-model"/>
          <p:cNvPicPr>
            <a:picLocks noChangeAspect="1"/>
          </p:cNvPicPr>
          <p:nvPr>
            <p:ph idx="1"/>
          </p:nvPr>
        </p:nvPicPr>
        <p:blipFill>
          <a:blip r:embed="rId1"/>
          <a:stretch>
            <a:fillRect/>
          </a:stretch>
        </p:blipFill>
        <p:spPr>
          <a:xfrm>
            <a:off x="1696085" y="1358900"/>
            <a:ext cx="5751195" cy="476758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dirty="0">
                <a:solidFill>
                  <a:schemeClr val="accent1"/>
                </a:solidFill>
                <a:latin typeface="Tw Cen MT" charset="0"/>
              </a:rPr>
              <a:t>Research Questions</a:t>
            </a:r>
            <a:endParaRPr lang="en-US" dirty="0">
              <a:solidFill>
                <a:schemeClr val="accent1"/>
              </a:solidFill>
              <a:latin typeface="Tw Cen MT" charset="0"/>
            </a:endParaRPr>
          </a:p>
        </p:txBody>
      </p:sp>
      <p:sp>
        <p:nvSpPr>
          <p:cNvPr id="2" name="Content Placeholder 1"/>
          <p:cNvSpPr/>
          <p:nvPr>
            <p:ph idx="1"/>
          </p:nvPr>
        </p:nvSpPr>
        <p:spPr/>
        <p:txBody>
          <a:bodyPr>
            <a:normAutofit fontScale="90000" lnSpcReduction="20000"/>
          </a:bodyPr>
          <a:p>
            <a:pPr>
              <a:lnSpc>
                <a:spcPct val="130000"/>
              </a:lnSpc>
            </a:pPr>
            <a:r>
              <a:rPr lang="en-US"/>
              <a:t>Q1. </a:t>
            </a:r>
            <a:r>
              <a:rPr lang="en-US"/>
              <a:t>What are the “keep-in-touch” methods that are frequently used by Chinese elders?</a:t>
            </a:r>
            <a:endParaRPr lang="en-US"/>
          </a:p>
          <a:p>
            <a:pPr>
              <a:lnSpc>
                <a:spcPct val="130000"/>
              </a:lnSpc>
            </a:pPr>
            <a:endParaRPr lang="en-US"/>
          </a:p>
          <a:p>
            <a:pPr>
              <a:lnSpc>
                <a:spcPct val="130000"/>
              </a:lnSpc>
            </a:pPr>
            <a:r>
              <a:rPr lang="en-US"/>
              <a:t>Q2. What are the design issues with WeChat for elders to keep in touch?</a:t>
            </a:r>
            <a:endParaRPr lang="en-US"/>
          </a:p>
          <a:p>
            <a:pPr>
              <a:lnSpc>
                <a:spcPct val="130000"/>
              </a:lnSpc>
            </a:pPr>
            <a:endParaRPr lang="en-US"/>
          </a:p>
          <a:p>
            <a:pPr>
              <a:lnSpc>
                <a:spcPct val="130000"/>
              </a:lnSpc>
            </a:pPr>
            <a:r>
              <a:rPr lang="en-US"/>
              <a:t>Q3. </a:t>
            </a:r>
            <a:r>
              <a:rPr lang="en-US"/>
              <a:t>How could we better design WeChat so that WeChat could better help elders keep in touch with family?</a:t>
            </a:r>
            <a:endParaRPr lang="en-US"/>
          </a:p>
          <a:p>
            <a:pPr>
              <a:lnSpc>
                <a:spcPct val="130000"/>
              </a:lnSpc>
            </a:pPr>
            <a:endParaRPr lang="en-US"/>
          </a:p>
          <a:p>
            <a:pPr>
              <a:lnSpc>
                <a:spcPct val="130000"/>
              </a:lnSpc>
            </a:pPr>
            <a:r>
              <a:rPr lang="en-US"/>
              <a:t>Q4. What are the commercial products’ effective design heuristics especially for elders to easily keep in touch?</a:t>
            </a:r>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dirty="0">
                <a:solidFill>
                  <a:schemeClr val="accent1"/>
                </a:solidFill>
                <a:latin typeface="Tw Cen MT" charset="0"/>
              </a:rPr>
              <a:t>Background</a:t>
            </a:r>
            <a:r>
              <a:rPr lang="en-US" b="0" dirty="0">
                <a:solidFill>
                  <a:schemeClr val="accent1"/>
                </a:solidFill>
                <a:latin typeface="Tw Cen MT" charset="0"/>
              </a:rPr>
              <a:t>: WeChat</a:t>
            </a:r>
            <a:endParaRPr lang="en-US" b="0" dirty="0">
              <a:solidFill>
                <a:schemeClr val="accent1"/>
              </a:solidFill>
              <a:latin typeface="Tw Cen MT" charset="0"/>
            </a:endParaRPr>
          </a:p>
        </p:txBody>
      </p:sp>
      <p:pic>
        <p:nvPicPr>
          <p:cNvPr id="2" name="Content Placeholder 1"/>
          <p:cNvPicPr>
            <a:picLocks noChangeAspect="1"/>
          </p:cNvPicPr>
          <p:nvPr>
            <p:ph idx="1"/>
          </p:nvPr>
        </p:nvPicPr>
        <p:blipFill>
          <a:blip r:embed="rId1"/>
          <a:stretch>
            <a:fillRect/>
          </a:stretch>
        </p:blipFill>
        <p:spPr>
          <a:xfrm>
            <a:off x="1605280" y="1358900"/>
            <a:ext cx="5932170" cy="4767580"/>
          </a:xfrm>
          <a:prstGeom prst="rect">
            <a:avLst/>
          </a:prstGeom>
        </p:spPr>
      </p:pic>
      <p:sp>
        <p:nvSpPr>
          <p:cNvPr id="4" name="Text Box 3"/>
          <p:cNvSpPr txBox="1"/>
          <p:nvPr/>
        </p:nvSpPr>
        <p:spPr>
          <a:xfrm>
            <a:off x="1889760" y="6406515"/>
            <a:ext cx="5647690" cy="245110"/>
          </a:xfrm>
          <a:prstGeom prst="rect">
            <a:avLst/>
          </a:prstGeom>
          <a:noFill/>
        </p:spPr>
        <p:txBody>
          <a:bodyPr wrap="square" rtlCol="0">
            <a:spAutoFit/>
          </a:bodyPr>
          <a:p>
            <a:pPr algn="ctr"/>
            <a:r>
              <a:rPr lang="en-US" sz="1000" b="1">
                <a:solidFill>
                  <a:schemeClr val="bg1">
                    <a:lumMod val="50000"/>
                  </a:schemeClr>
                </a:solidFill>
                <a:latin typeface="Arial Bold" panose="020B0604020202020204" charset="0"/>
                <a:cs typeface="Arial Bold" panose="020B0604020202020204" charset="0"/>
              </a:rPr>
              <a:t>Source</a:t>
            </a:r>
            <a:r>
              <a:rPr lang="en-US" sz="1000">
                <a:solidFill>
                  <a:schemeClr val="bg1">
                    <a:lumMod val="50000"/>
                  </a:schemeClr>
                </a:solidFill>
              </a:rPr>
              <a:t>: https://www.fdichina.com/services/wechat-business-account/ </a:t>
            </a:r>
            <a:endParaRPr lang="en-US" sz="1000">
              <a:solidFill>
                <a:schemeClr val="bg1">
                  <a:lumMod val="50000"/>
                </a:schemeClr>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dirty="0">
                <a:solidFill>
                  <a:schemeClr val="accent1"/>
                </a:solidFill>
                <a:latin typeface="Tw Cen MT" charset="0"/>
              </a:rPr>
              <a:t>Literature Review</a:t>
            </a:r>
            <a:endParaRPr lang="en-US" dirty="0">
              <a:solidFill>
                <a:schemeClr val="accent1"/>
              </a:solidFill>
              <a:latin typeface="Tw Cen MT" charset="0"/>
            </a:endParaRPr>
          </a:p>
        </p:txBody>
      </p:sp>
      <p:pic>
        <p:nvPicPr>
          <p:cNvPr id="5" name="图片 4" descr="Wayve"/>
          <p:cNvPicPr>
            <a:picLocks noChangeAspect="1"/>
          </p:cNvPicPr>
          <p:nvPr/>
        </p:nvPicPr>
        <p:blipFill>
          <a:blip r:embed="rId1"/>
          <a:stretch>
            <a:fillRect/>
          </a:stretch>
        </p:blipFill>
        <p:spPr>
          <a:xfrm>
            <a:off x="6252845" y="1503045"/>
            <a:ext cx="2433955" cy="1132840"/>
          </a:xfrm>
          <a:prstGeom prst="rect">
            <a:avLst/>
          </a:prstGeom>
        </p:spPr>
      </p:pic>
      <p:pic>
        <p:nvPicPr>
          <p:cNvPr id="6" name="Picture 1"/>
          <p:cNvPicPr>
            <a:picLocks noChangeAspect="1"/>
          </p:cNvPicPr>
          <p:nvPr/>
        </p:nvPicPr>
        <p:blipFill>
          <a:blip r:embed="rId2"/>
          <a:stretch>
            <a:fillRect/>
          </a:stretch>
        </p:blipFill>
        <p:spPr>
          <a:xfrm>
            <a:off x="3826510" y="2971165"/>
            <a:ext cx="1488440" cy="1488440"/>
          </a:xfrm>
          <a:prstGeom prst="rect">
            <a:avLst/>
          </a:prstGeom>
        </p:spPr>
      </p:pic>
      <p:pic>
        <p:nvPicPr>
          <p:cNvPr id="7" name="图片 6" descr="ASTRA"/>
          <p:cNvPicPr>
            <a:picLocks noChangeAspect="1"/>
          </p:cNvPicPr>
          <p:nvPr/>
        </p:nvPicPr>
        <p:blipFill>
          <a:blip r:embed="rId3"/>
          <a:stretch>
            <a:fillRect/>
          </a:stretch>
        </p:blipFill>
        <p:spPr>
          <a:xfrm>
            <a:off x="457200" y="1403985"/>
            <a:ext cx="2166620" cy="1280160"/>
          </a:xfrm>
          <a:prstGeom prst="rect">
            <a:avLst/>
          </a:prstGeom>
        </p:spPr>
      </p:pic>
      <p:pic>
        <p:nvPicPr>
          <p:cNvPr id="8" name="图片 7" descr="CoasterChat"/>
          <p:cNvPicPr>
            <a:picLocks noChangeAspect="1"/>
          </p:cNvPicPr>
          <p:nvPr/>
        </p:nvPicPr>
        <p:blipFill>
          <a:blip r:embed="rId4"/>
          <a:srcRect l="3086"/>
          <a:stretch>
            <a:fillRect/>
          </a:stretch>
        </p:blipFill>
        <p:spPr>
          <a:xfrm>
            <a:off x="6196965" y="5227320"/>
            <a:ext cx="2558415" cy="1003300"/>
          </a:xfrm>
          <a:prstGeom prst="rect">
            <a:avLst/>
          </a:prstGeom>
        </p:spPr>
      </p:pic>
      <p:sp>
        <p:nvSpPr>
          <p:cNvPr id="9" name="文本框 8"/>
          <p:cNvSpPr txBox="1"/>
          <p:nvPr/>
        </p:nvSpPr>
        <p:spPr>
          <a:xfrm>
            <a:off x="6266815" y="4793615"/>
            <a:ext cx="2419985" cy="368300"/>
          </a:xfrm>
          <a:prstGeom prst="rect">
            <a:avLst/>
          </a:prstGeom>
          <a:noFill/>
        </p:spPr>
        <p:txBody>
          <a:bodyPr wrap="square" rtlCol="0">
            <a:spAutoFit/>
          </a:bodyPr>
          <a:p>
            <a:pPr algn="ctr"/>
            <a:r>
              <a:rPr lang="en-US" sz="1800" dirty="0" smtClean="0">
                <a:solidFill>
                  <a:prstClr val="black"/>
                </a:solidFill>
                <a:latin typeface="Tw Cen MT"/>
                <a:ea typeface="+mn-ea"/>
                <a:cs typeface="Tw Cen MT"/>
              </a:rPr>
              <a:t>CoasterChat </a:t>
            </a:r>
            <a:r>
              <a:rPr lang="en-US" altLang="zh-CN" sz="1400"/>
              <a:t>(</a:t>
            </a:r>
            <a:r>
              <a:rPr lang="en-US" sz="1400" dirty="0" smtClean="0">
                <a:solidFill>
                  <a:prstClr val="black"/>
                </a:solidFill>
                <a:latin typeface="Tw Cen MT"/>
                <a:ea typeface="+mn-ea"/>
                <a:cs typeface="Tw Cen MT"/>
              </a:rPr>
              <a:t>2021</a:t>
            </a:r>
            <a:r>
              <a:rPr lang="en-US" altLang="zh-CN" sz="1400"/>
              <a:t>)</a:t>
            </a:r>
            <a:endParaRPr lang="en-US" altLang="zh-CN" sz="1400"/>
          </a:p>
        </p:txBody>
      </p:sp>
      <p:sp>
        <p:nvSpPr>
          <p:cNvPr id="10" name="文本框 9"/>
          <p:cNvSpPr txBox="1"/>
          <p:nvPr/>
        </p:nvSpPr>
        <p:spPr>
          <a:xfrm>
            <a:off x="457200" y="1035685"/>
            <a:ext cx="2165985" cy="368300"/>
          </a:xfrm>
          <a:prstGeom prst="rect">
            <a:avLst/>
          </a:prstGeom>
          <a:noFill/>
        </p:spPr>
        <p:txBody>
          <a:bodyPr wrap="square" rtlCol="0">
            <a:spAutoFit/>
          </a:bodyPr>
          <a:p>
            <a:pPr algn="ctr"/>
            <a:r>
              <a:rPr lang="en-US" sz="1800" dirty="0" smtClean="0">
                <a:solidFill>
                  <a:prstClr val="black"/>
                </a:solidFill>
                <a:latin typeface="Tw Cen MT"/>
                <a:ea typeface="+mn-ea"/>
                <a:cs typeface="Tw Cen MT"/>
              </a:rPr>
              <a:t>ASTRA </a:t>
            </a:r>
            <a:r>
              <a:rPr lang="en-US" sz="1400" dirty="0" smtClean="0">
                <a:solidFill>
                  <a:prstClr val="black"/>
                </a:solidFill>
                <a:latin typeface="Tw Cen MT"/>
                <a:ea typeface="+mn-ea"/>
                <a:cs typeface="Tw Cen MT"/>
              </a:rPr>
              <a:t>(2004)</a:t>
            </a:r>
            <a:endParaRPr lang="en-US" sz="1400" dirty="0" smtClean="0">
              <a:solidFill>
                <a:prstClr val="black"/>
              </a:solidFill>
              <a:latin typeface="Tw Cen MT"/>
              <a:ea typeface="+mn-ea"/>
              <a:cs typeface="Tw Cen MT"/>
            </a:endParaRPr>
          </a:p>
        </p:txBody>
      </p:sp>
      <p:pic>
        <p:nvPicPr>
          <p:cNvPr id="11" name="图片 10" descr="Hermes@Home"/>
          <p:cNvPicPr>
            <a:picLocks noChangeAspect="1"/>
          </p:cNvPicPr>
          <p:nvPr/>
        </p:nvPicPr>
        <p:blipFill>
          <a:blip r:embed="rId5"/>
          <a:stretch>
            <a:fillRect/>
          </a:stretch>
        </p:blipFill>
        <p:spPr>
          <a:xfrm>
            <a:off x="3478530" y="1503045"/>
            <a:ext cx="2185035" cy="1133475"/>
          </a:xfrm>
          <a:prstGeom prst="rect">
            <a:avLst/>
          </a:prstGeom>
        </p:spPr>
      </p:pic>
      <p:sp>
        <p:nvSpPr>
          <p:cNvPr id="12" name="文本框 11"/>
          <p:cNvSpPr txBox="1"/>
          <p:nvPr/>
        </p:nvSpPr>
        <p:spPr>
          <a:xfrm>
            <a:off x="3169285" y="1035685"/>
            <a:ext cx="2806065" cy="368300"/>
          </a:xfrm>
          <a:prstGeom prst="rect">
            <a:avLst/>
          </a:prstGeom>
          <a:noFill/>
        </p:spPr>
        <p:txBody>
          <a:bodyPr wrap="square" rtlCol="0">
            <a:spAutoFit/>
          </a:bodyPr>
          <a:p>
            <a:pPr algn="ctr"/>
            <a:r>
              <a:rPr lang="en-US" sz="1800" dirty="0" smtClean="0">
                <a:solidFill>
                  <a:prstClr val="black"/>
                </a:solidFill>
                <a:latin typeface="Tw Cen MT"/>
                <a:ea typeface="+mn-ea"/>
                <a:cs typeface="Tw Cen MT"/>
              </a:rPr>
              <a:t>Hermes@Home </a:t>
            </a:r>
            <a:r>
              <a:rPr lang="en-US" sz="1400" dirty="0" smtClean="0">
                <a:solidFill>
                  <a:prstClr val="black"/>
                </a:solidFill>
                <a:latin typeface="Tw Cen MT"/>
                <a:ea typeface="+mn-ea"/>
                <a:cs typeface="Tw Cen MT"/>
              </a:rPr>
              <a:t>(2006)</a:t>
            </a:r>
            <a:endParaRPr lang="en-US" sz="1400" dirty="0" smtClean="0">
              <a:solidFill>
                <a:prstClr val="black"/>
              </a:solidFill>
              <a:latin typeface="Tw Cen MT"/>
              <a:ea typeface="+mn-ea"/>
              <a:cs typeface="Tw Cen MT"/>
            </a:endParaRPr>
          </a:p>
        </p:txBody>
      </p:sp>
      <p:sp>
        <p:nvSpPr>
          <p:cNvPr id="13" name="文本框 12"/>
          <p:cNvSpPr txBox="1"/>
          <p:nvPr/>
        </p:nvSpPr>
        <p:spPr>
          <a:xfrm>
            <a:off x="6386830" y="1035685"/>
            <a:ext cx="2165985" cy="368300"/>
          </a:xfrm>
          <a:prstGeom prst="rect">
            <a:avLst/>
          </a:prstGeom>
          <a:noFill/>
        </p:spPr>
        <p:txBody>
          <a:bodyPr wrap="square" rtlCol="0">
            <a:spAutoFit/>
          </a:bodyPr>
          <a:p>
            <a:pPr algn="ctr"/>
            <a:r>
              <a:rPr lang="en-US" sz="1800" dirty="0" smtClean="0">
                <a:solidFill>
                  <a:prstClr val="black"/>
                </a:solidFill>
                <a:latin typeface="Tw Cen MT"/>
                <a:ea typeface="+mn-ea"/>
                <a:cs typeface="Tw Cen MT"/>
              </a:rPr>
              <a:t>Wayve </a:t>
            </a:r>
            <a:r>
              <a:rPr lang="en-US" sz="1400" dirty="0" smtClean="0">
                <a:solidFill>
                  <a:prstClr val="black"/>
                </a:solidFill>
                <a:latin typeface="Tw Cen MT"/>
                <a:ea typeface="+mn-ea"/>
                <a:cs typeface="Tw Cen MT"/>
              </a:rPr>
              <a:t>(2011)</a:t>
            </a:r>
            <a:endParaRPr lang="en-US" sz="1400" dirty="0" smtClean="0">
              <a:solidFill>
                <a:prstClr val="black"/>
              </a:solidFill>
              <a:latin typeface="Tw Cen MT"/>
              <a:ea typeface="+mn-ea"/>
              <a:cs typeface="Tw Cen MT"/>
            </a:endParaRPr>
          </a:p>
        </p:txBody>
      </p:sp>
      <p:pic>
        <p:nvPicPr>
          <p:cNvPr id="14" name="图片 13" descr="HomeNote"/>
          <p:cNvPicPr>
            <a:picLocks noChangeAspect="1"/>
          </p:cNvPicPr>
          <p:nvPr/>
        </p:nvPicPr>
        <p:blipFill>
          <a:blip r:embed="rId6"/>
          <a:stretch>
            <a:fillRect/>
          </a:stretch>
        </p:blipFill>
        <p:spPr>
          <a:xfrm>
            <a:off x="679450" y="3226435"/>
            <a:ext cx="1720850" cy="1247775"/>
          </a:xfrm>
          <a:prstGeom prst="rect">
            <a:avLst/>
          </a:prstGeom>
        </p:spPr>
      </p:pic>
      <p:sp>
        <p:nvSpPr>
          <p:cNvPr id="15" name="文本框 14"/>
          <p:cNvSpPr txBox="1"/>
          <p:nvPr/>
        </p:nvSpPr>
        <p:spPr>
          <a:xfrm>
            <a:off x="457200" y="2827655"/>
            <a:ext cx="2258060" cy="368300"/>
          </a:xfrm>
          <a:prstGeom prst="rect">
            <a:avLst/>
          </a:prstGeom>
          <a:noFill/>
        </p:spPr>
        <p:txBody>
          <a:bodyPr wrap="square" rtlCol="0">
            <a:spAutoFit/>
          </a:bodyPr>
          <a:p>
            <a:pPr algn="ctr"/>
            <a:r>
              <a:rPr lang="en-US" sz="1800" dirty="0" smtClean="0">
                <a:solidFill>
                  <a:prstClr val="black"/>
                </a:solidFill>
                <a:latin typeface="Tw Cen MT"/>
                <a:ea typeface="+mn-ea"/>
                <a:cs typeface="Tw Cen MT"/>
              </a:rPr>
              <a:t>HomeNote </a:t>
            </a:r>
            <a:r>
              <a:rPr lang="en-US" sz="1400" dirty="0" smtClean="0">
                <a:solidFill>
                  <a:prstClr val="black"/>
                </a:solidFill>
                <a:latin typeface="Tw Cen MT"/>
                <a:ea typeface="+mn-ea"/>
                <a:cs typeface="Tw Cen MT"/>
              </a:rPr>
              <a:t>(2006)</a:t>
            </a:r>
            <a:endParaRPr lang="en-US" sz="1400" dirty="0" smtClean="0">
              <a:solidFill>
                <a:prstClr val="black"/>
              </a:solidFill>
              <a:latin typeface="Tw Cen MT"/>
              <a:ea typeface="+mn-ea"/>
              <a:cs typeface="Tw Cen MT"/>
            </a:endParaRPr>
          </a:p>
        </p:txBody>
      </p:sp>
      <p:pic>
        <p:nvPicPr>
          <p:cNvPr id="16" name="图片 15" descr="MarkerClock"/>
          <p:cNvPicPr>
            <a:picLocks noChangeAspect="1"/>
          </p:cNvPicPr>
          <p:nvPr/>
        </p:nvPicPr>
        <p:blipFill>
          <a:blip r:embed="rId7"/>
          <a:stretch>
            <a:fillRect/>
          </a:stretch>
        </p:blipFill>
        <p:spPr>
          <a:xfrm>
            <a:off x="6543040" y="3359785"/>
            <a:ext cx="1868805" cy="1143635"/>
          </a:xfrm>
          <a:prstGeom prst="rect">
            <a:avLst/>
          </a:prstGeom>
        </p:spPr>
      </p:pic>
      <p:sp>
        <p:nvSpPr>
          <p:cNvPr id="17" name="文本框 16"/>
          <p:cNvSpPr txBox="1"/>
          <p:nvPr/>
        </p:nvSpPr>
        <p:spPr>
          <a:xfrm>
            <a:off x="6266815" y="2878455"/>
            <a:ext cx="2420620" cy="368300"/>
          </a:xfrm>
          <a:prstGeom prst="rect">
            <a:avLst/>
          </a:prstGeom>
          <a:noFill/>
        </p:spPr>
        <p:txBody>
          <a:bodyPr wrap="square" rtlCol="0">
            <a:spAutoFit/>
          </a:bodyPr>
          <a:p>
            <a:pPr algn="ctr"/>
            <a:r>
              <a:rPr lang="en-US" sz="1800" dirty="0" smtClean="0">
                <a:solidFill>
                  <a:prstClr val="black"/>
                </a:solidFill>
                <a:latin typeface="Tw Cen MT"/>
                <a:ea typeface="+mn-ea"/>
                <a:cs typeface="Tw Cen MT"/>
              </a:rPr>
              <a:t>MarkerClock </a:t>
            </a:r>
            <a:r>
              <a:rPr lang="en-US" sz="1400" dirty="0" smtClean="0">
                <a:solidFill>
                  <a:prstClr val="black"/>
                </a:solidFill>
                <a:latin typeface="Tw Cen MT"/>
                <a:ea typeface="+mn-ea"/>
                <a:cs typeface="Tw Cen MT"/>
              </a:rPr>
              <a:t>(2009)</a:t>
            </a:r>
            <a:endParaRPr lang="en-US" sz="1400" dirty="0" smtClean="0">
              <a:solidFill>
                <a:prstClr val="black"/>
              </a:solidFill>
              <a:latin typeface="Tw Cen MT"/>
              <a:ea typeface="+mn-ea"/>
              <a:cs typeface="Tw Cen MT"/>
            </a:endParaRPr>
          </a:p>
        </p:txBody>
      </p:sp>
      <p:pic>
        <p:nvPicPr>
          <p:cNvPr id="18" name="图片 17" descr="FIT"/>
          <p:cNvPicPr>
            <a:picLocks noChangeAspect="1"/>
          </p:cNvPicPr>
          <p:nvPr/>
        </p:nvPicPr>
        <p:blipFill>
          <a:blip r:embed="rId8"/>
          <a:srcRect b="4684"/>
          <a:stretch>
            <a:fillRect/>
          </a:stretch>
        </p:blipFill>
        <p:spPr>
          <a:xfrm>
            <a:off x="567690" y="5149215"/>
            <a:ext cx="2035810" cy="1081405"/>
          </a:xfrm>
          <a:prstGeom prst="rect">
            <a:avLst/>
          </a:prstGeom>
        </p:spPr>
      </p:pic>
      <p:sp>
        <p:nvSpPr>
          <p:cNvPr id="19" name="文本框 18"/>
          <p:cNvSpPr txBox="1"/>
          <p:nvPr/>
        </p:nvSpPr>
        <p:spPr>
          <a:xfrm>
            <a:off x="833755" y="4794250"/>
            <a:ext cx="1505585" cy="368300"/>
          </a:xfrm>
          <a:prstGeom prst="rect">
            <a:avLst/>
          </a:prstGeom>
          <a:noFill/>
        </p:spPr>
        <p:txBody>
          <a:bodyPr wrap="square" rtlCol="0">
            <a:spAutoFit/>
          </a:bodyPr>
          <a:p>
            <a:pPr algn="ctr"/>
            <a:r>
              <a:rPr lang="en-US" sz="1800" dirty="0" smtClean="0">
                <a:solidFill>
                  <a:prstClr val="black"/>
                </a:solidFill>
                <a:latin typeface="Tw Cen MT"/>
                <a:ea typeface="+mn-ea"/>
                <a:cs typeface="Tw Cen MT"/>
              </a:rPr>
              <a:t>FIT </a:t>
            </a:r>
            <a:r>
              <a:rPr lang="en-US" sz="1400" dirty="0" smtClean="0">
                <a:solidFill>
                  <a:prstClr val="black"/>
                </a:solidFill>
                <a:latin typeface="Tw Cen MT"/>
                <a:ea typeface="+mn-ea"/>
                <a:cs typeface="Tw Cen MT"/>
              </a:rPr>
              <a:t>(2014)</a:t>
            </a:r>
            <a:endParaRPr lang="en-US" sz="1400" dirty="0" smtClean="0">
              <a:solidFill>
                <a:prstClr val="black"/>
              </a:solidFill>
              <a:latin typeface="Tw Cen MT"/>
              <a:ea typeface="+mn-ea"/>
              <a:cs typeface="Tw Cen MT"/>
            </a:endParaRPr>
          </a:p>
        </p:txBody>
      </p:sp>
      <p:pic>
        <p:nvPicPr>
          <p:cNvPr id="20" name="图片 19" descr="Messaging Kettle"/>
          <p:cNvPicPr>
            <a:picLocks noChangeAspect="1"/>
          </p:cNvPicPr>
          <p:nvPr/>
        </p:nvPicPr>
        <p:blipFill>
          <a:blip r:embed="rId9"/>
          <a:stretch>
            <a:fillRect/>
          </a:stretch>
        </p:blipFill>
        <p:spPr>
          <a:xfrm>
            <a:off x="3658870" y="5227320"/>
            <a:ext cx="1827530" cy="1003300"/>
          </a:xfrm>
          <a:prstGeom prst="rect">
            <a:avLst/>
          </a:prstGeom>
        </p:spPr>
      </p:pic>
      <p:sp>
        <p:nvSpPr>
          <p:cNvPr id="21" name="文本框 20"/>
          <p:cNvSpPr txBox="1"/>
          <p:nvPr/>
        </p:nvSpPr>
        <p:spPr>
          <a:xfrm>
            <a:off x="3190875" y="4794250"/>
            <a:ext cx="3006090" cy="368300"/>
          </a:xfrm>
          <a:prstGeom prst="rect">
            <a:avLst/>
          </a:prstGeom>
          <a:noFill/>
        </p:spPr>
        <p:txBody>
          <a:bodyPr wrap="square" rtlCol="0">
            <a:spAutoFit/>
          </a:bodyPr>
          <a:p>
            <a:pPr algn="ctr"/>
            <a:r>
              <a:rPr lang="en-US" sz="1800" dirty="0" smtClean="0">
                <a:solidFill>
                  <a:prstClr val="black"/>
                </a:solidFill>
                <a:latin typeface="Tw Cen MT"/>
                <a:ea typeface="+mn-ea"/>
                <a:cs typeface="Tw Cen MT"/>
              </a:rPr>
              <a:t>Messaging Kettle </a:t>
            </a:r>
            <a:r>
              <a:rPr lang="en-US" sz="1400" dirty="0" smtClean="0">
                <a:solidFill>
                  <a:prstClr val="black"/>
                </a:solidFill>
                <a:latin typeface="Tw Cen MT"/>
                <a:ea typeface="+mn-ea"/>
                <a:cs typeface="Tw Cen MT"/>
              </a:rPr>
              <a:t>(2015)</a:t>
            </a:r>
            <a:endParaRPr lang="en-US" sz="1400" dirty="0" smtClean="0">
              <a:solidFill>
                <a:prstClr val="black"/>
              </a:solidFill>
              <a:latin typeface="Tw Cen MT"/>
              <a:ea typeface="+mn-ea"/>
              <a:cs typeface="Tw Cen MT"/>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dirty="0">
                <a:solidFill>
                  <a:schemeClr val="accent1"/>
                </a:solidFill>
                <a:latin typeface="Tw Cen MT" charset="0"/>
              </a:rPr>
              <a:t>Literature Review</a:t>
            </a:r>
            <a:r>
              <a:rPr lang="en-US" b="0" dirty="0">
                <a:solidFill>
                  <a:schemeClr val="accent1"/>
                </a:solidFill>
                <a:latin typeface="Tw Cen MT" charset="0"/>
              </a:rPr>
              <a:t>: MarkerClock vs WeChat</a:t>
            </a:r>
            <a:endParaRPr lang="en-US" b="0" dirty="0">
              <a:solidFill>
                <a:schemeClr val="accent1"/>
              </a:solidFill>
              <a:latin typeface="Tw Cen MT" charset="0"/>
            </a:endParaRPr>
          </a:p>
        </p:txBody>
      </p:sp>
      <p:pic>
        <p:nvPicPr>
          <p:cNvPr id="6" name="Picture 1"/>
          <p:cNvPicPr>
            <a:picLocks noChangeAspect="1"/>
          </p:cNvPicPr>
          <p:nvPr/>
        </p:nvPicPr>
        <p:blipFill>
          <a:blip r:embed="rId1"/>
          <a:stretch>
            <a:fillRect/>
          </a:stretch>
        </p:blipFill>
        <p:spPr>
          <a:xfrm>
            <a:off x="3826510" y="2971165"/>
            <a:ext cx="1488440" cy="1488440"/>
          </a:xfrm>
          <a:prstGeom prst="rect">
            <a:avLst/>
          </a:prstGeom>
        </p:spPr>
      </p:pic>
      <p:pic>
        <p:nvPicPr>
          <p:cNvPr id="16" name="图片 15" descr="MarkerClock"/>
          <p:cNvPicPr>
            <a:picLocks noChangeAspect="1"/>
          </p:cNvPicPr>
          <p:nvPr/>
        </p:nvPicPr>
        <p:blipFill>
          <a:blip r:embed="rId2"/>
          <a:stretch>
            <a:fillRect/>
          </a:stretch>
        </p:blipFill>
        <p:spPr>
          <a:xfrm>
            <a:off x="6543040" y="3359785"/>
            <a:ext cx="1868805" cy="1143635"/>
          </a:xfrm>
          <a:prstGeom prst="rect">
            <a:avLst/>
          </a:prstGeom>
        </p:spPr>
      </p:pic>
      <p:sp>
        <p:nvSpPr>
          <p:cNvPr id="17" name="文本框 16"/>
          <p:cNvSpPr txBox="1"/>
          <p:nvPr/>
        </p:nvSpPr>
        <p:spPr>
          <a:xfrm>
            <a:off x="6266815" y="2878455"/>
            <a:ext cx="2420620" cy="368300"/>
          </a:xfrm>
          <a:prstGeom prst="rect">
            <a:avLst/>
          </a:prstGeom>
          <a:noFill/>
        </p:spPr>
        <p:txBody>
          <a:bodyPr wrap="square" rtlCol="0">
            <a:spAutoFit/>
          </a:bodyPr>
          <a:p>
            <a:pPr algn="ctr"/>
            <a:r>
              <a:rPr lang="en-US" sz="1800" dirty="0" smtClean="0">
                <a:solidFill>
                  <a:prstClr val="black"/>
                </a:solidFill>
                <a:latin typeface="Tw Cen MT"/>
                <a:ea typeface="+mn-ea"/>
                <a:cs typeface="Tw Cen MT"/>
              </a:rPr>
              <a:t>MarkerClock </a:t>
            </a:r>
            <a:r>
              <a:rPr lang="en-US" sz="1400" dirty="0" smtClean="0">
                <a:solidFill>
                  <a:prstClr val="black"/>
                </a:solidFill>
                <a:latin typeface="Tw Cen MT"/>
                <a:ea typeface="+mn-ea"/>
                <a:cs typeface="Tw Cen MT"/>
              </a:rPr>
              <a:t>(2009)</a:t>
            </a:r>
            <a:endParaRPr lang="en-US" sz="1400" dirty="0" smtClean="0">
              <a:solidFill>
                <a:prstClr val="black"/>
              </a:solidFill>
              <a:latin typeface="Tw Cen MT"/>
              <a:ea typeface="+mn-ea"/>
              <a:cs typeface="Tw Cen MT"/>
            </a:endParaRPr>
          </a:p>
        </p:txBody>
      </p:sp>
      <p:pic>
        <p:nvPicPr>
          <p:cNvPr id="2" name="图片 1" descr="wechat-view-status-2"/>
          <p:cNvPicPr>
            <a:picLocks noChangeAspect="1"/>
          </p:cNvPicPr>
          <p:nvPr/>
        </p:nvPicPr>
        <p:blipFill>
          <a:blip r:embed="rId3"/>
          <a:srcRect b="2202"/>
          <a:stretch>
            <a:fillRect/>
          </a:stretch>
        </p:blipFill>
        <p:spPr>
          <a:xfrm>
            <a:off x="457200" y="1178560"/>
            <a:ext cx="2343150" cy="4962525"/>
          </a:xfrm>
          <a:prstGeom prst="rect">
            <a:avLst/>
          </a:prstGeom>
        </p:spPr>
      </p:pic>
      <p:pic>
        <p:nvPicPr>
          <p:cNvPr id="3" name="图片 2"/>
          <p:cNvPicPr>
            <a:picLocks noChangeAspect="1"/>
          </p:cNvPicPr>
          <p:nvPr/>
        </p:nvPicPr>
        <p:blipFill>
          <a:blip r:embed="rId4"/>
          <a:srcRect l="22549" t="30694" r="22812" b="36000"/>
          <a:stretch>
            <a:fillRect/>
          </a:stretch>
        </p:blipFill>
        <p:spPr>
          <a:xfrm>
            <a:off x="5473065" y="3457575"/>
            <a:ext cx="911860" cy="720090"/>
          </a:xfrm>
          <a:prstGeom prst="rect">
            <a:avLst/>
          </a:prstGeom>
        </p:spPr>
      </p:pic>
      <p:pic>
        <p:nvPicPr>
          <p:cNvPr id="4" name="图片 3"/>
          <p:cNvPicPr>
            <a:picLocks noChangeAspect="1"/>
          </p:cNvPicPr>
          <p:nvPr/>
        </p:nvPicPr>
        <p:blipFill>
          <a:blip r:embed="rId5"/>
          <a:srcRect l="25174" t="34065" r="25294" b="38593"/>
          <a:stretch>
            <a:fillRect/>
          </a:stretch>
        </p:blipFill>
        <p:spPr>
          <a:xfrm>
            <a:off x="2873375" y="3533140"/>
            <a:ext cx="795020" cy="568960"/>
          </a:xfrm>
          <a:prstGeom prst="rect">
            <a:avLst/>
          </a:prstGeom>
        </p:spPr>
      </p:pic>
      <p:sp>
        <p:nvSpPr>
          <p:cNvPr id="22" name="矩形 21"/>
          <p:cNvSpPr/>
          <p:nvPr/>
        </p:nvSpPr>
        <p:spPr>
          <a:xfrm>
            <a:off x="700405" y="2303145"/>
            <a:ext cx="1141730" cy="112395"/>
          </a:xfrm>
          <a:prstGeom prst="rect">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23" name="矩形 22"/>
          <p:cNvSpPr/>
          <p:nvPr/>
        </p:nvSpPr>
        <p:spPr>
          <a:xfrm>
            <a:off x="700405" y="4693920"/>
            <a:ext cx="1141730" cy="112395"/>
          </a:xfrm>
          <a:prstGeom prst="rect">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24" name="矩形 23"/>
          <p:cNvSpPr/>
          <p:nvPr/>
        </p:nvSpPr>
        <p:spPr>
          <a:xfrm>
            <a:off x="700405" y="3097530"/>
            <a:ext cx="765175" cy="112395"/>
          </a:xfrm>
          <a:prstGeom prst="rect">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25" name="矩形 24"/>
          <p:cNvSpPr/>
          <p:nvPr/>
        </p:nvSpPr>
        <p:spPr>
          <a:xfrm>
            <a:off x="700405" y="3891915"/>
            <a:ext cx="389255" cy="106045"/>
          </a:xfrm>
          <a:prstGeom prst="rect">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26" name="矩形 25"/>
          <p:cNvSpPr/>
          <p:nvPr/>
        </p:nvSpPr>
        <p:spPr>
          <a:xfrm>
            <a:off x="700405" y="5502275"/>
            <a:ext cx="389255" cy="106045"/>
          </a:xfrm>
          <a:prstGeom prst="rect">
            <a:avLst/>
          </a:prstGeom>
          <a:solidFill>
            <a:schemeClr val="bg1">
              <a:lumMod val="6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27" name="矩形标注 26"/>
          <p:cNvSpPr/>
          <p:nvPr/>
        </p:nvSpPr>
        <p:spPr>
          <a:xfrm>
            <a:off x="2989580" y="1178560"/>
            <a:ext cx="5169535" cy="1239520"/>
          </a:xfrm>
          <a:prstGeom prst="wedgeRectCallout">
            <a:avLst>
              <a:gd name="adj1" fmla="val 36991"/>
              <a:gd name="adj2" fmla="val 78022"/>
            </a:avLst>
          </a:prstGeom>
          <a:solidFill>
            <a:schemeClr val="bg1"/>
          </a:solidFill>
        </p:spPr>
        <p:style>
          <a:lnRef idx="1">
            <a:schemeClr val="accent1"/>
          </a:lnRef>
          <a:fillRef idx="3">
            <a:schemeClr val="accent1"/>
          </a:fillRef>
          <a:effectRef idx="2">
            <a:schemeClr val="accent1"/>
          </a:effectRef>
          <a:fontRef idx="minor">
            <a:schemeClr val="lt1"/>
          </a:fontRef>
        </p:style>
        <p:txBody>
          <a:bodyPr/>
          <a:p>
            <a:r>
              <a:rPr lang="zh-CN" altLang="en-US">
                <a:solidFill>
                  <a:schemeClr val="tx1"/>
                </a:solidFill>
              </a:rPr>
              <a:t>Riche and Mackay </a:t>
            </a:r>
            <a:r>
              <a:rPr lang="en-US" altLang="zh-CN" sz="1400">
                <a:solidFill>
                  <a:schemeClr val="tx1"/>
                </a:solidFill>
              </a:rPr>
              <a:t>(2009)</a:t>
            </a:r>
            <a:r>
              <a:rPr lang="en-US" altLang="zh-CN">
                <a:solidFill>
                  <a:schemeClr val="tx1"/>
                </a:solidFill>
              </a:rPr>
              <a:t> </a:t>
            </a:r>
            <a:r>
              <a:rPr lang="zh-CN" altLang="en-US">
                <a:solidFill>
                  <a:schemeClr val="tx1"/>
                </a:solidFill>
              </a:rPr>
              <a:t>highlighted the importance of "</a:t>
            </a:r>
            <a:r>
              <a:rPr lang="zh-CN" altLang="en-US" b="1">
                <a:solidFill>
                  <a:schemeClr val="tx1"/>
                </a:solidFill>
              </a:rPr>
              <a:t>awareness system</a:t>
            </a:r>
            <a:r>
              <a:rPr lang="zh-CN" altLang="en-US">
                <a:solidFill>
                  <a:schemeClr val="tx1"/>
                </a:solidFill>
              </a:rPr>
              <a:t>"</a:t>
            </a:r>
            <a:r>
              <a:rPr lang="en-US" altLang="zh-CN">
                <a:solidFill>
                  <a:schemeClr val="tx1"/>
                </a:solidFill>
              </a:rPr>
              <a:t>:</a:t>
            </a:r>
            <a:r>
              <a:rPr lang="zh-CN" altLang="en-US">
                <a:solidFill>
                  <a:schemeClr val="tx1"/>
                </a:solidFill>
              </a:rPr>
              <a:t> being aware of one another</a:t>
            </a:r>
            <a:r>
              <a:rPr lang="en-US" altLang="zh-CN">
                <a:solidFill>
                  <a:schemeClr val="tx1"/>
                </a:solidFill>
              </a:rPr>
              <a:t>’</a:t>
            </a:r>
            <a:r>
              <a:rPr lang="zh-CN" altLang="en-US">
                <a:solidFill>
                  <a:schemeClr val="tx1"/>
                </a:solidFill>
              </a:rPr>
              <a:t>s routines, rhythms and status in order to maintain relationships</a:t>
            </a:r>
            <a:r>
              <a:rPr lang="en-US" altLang="zh-CN">
                <a:solidFill>
                  <a:schemeClr val="tx1"/>
                </a:solidFill>
              </a:rPr>
              <a:t>.</a:t>
            </a:r>
            <a:endParaRPr lang="en-US" altLang="zh-CN">
              <a:solidFill>
                <a:schemeClr val="tx1"/>
              </a:solidFill>
            </a:endParaRPr>
          </a:p>
        </p:txBody>
      </p:sp>
      <p:sp>
        <p:nvSpPr>
          <p:cNvPr id="28" name="云形标注 27"/>
          <p:cNvSpPr/>
          <p:nvPr/>
        </p:nvSpPr>
        <p:spPr>
          <a:xfrm>
            <a:off x="2989580" y="4806315"/>
            <a:ext cx="3869690" cy="1355090"/>
          </a:xfrm>
          <a:prstGeom prst="cloudCallout">
            <a:avLst>
              <a:gd name="adj1" fmla="val -7531"/>
              <a:gd name="adj2" fmla="val -73477"/>
            </a:avLst>
          </a:prstGeom>
          <a:solidFill>
            <a:schemeClr val="bg1"/>
          </a:solidFill>
        </p:spPr>
        <p:style>
          <a:lnRef idx="1">
            <a:schemeClr val="accent1"/>
          </a:lnRef>
          <a:fillRef idx="3">
            <a:schemeClr val="accent1"/>
          </a:fillRef>
          <a:effectRef idx="2">
            <a:schemeClr val="accent1"/>
          </a:effectRef>
          <a:fontRef idx="minor">
            <a:schemeClr val="lt1"/>
          </a:fontRef>
        </p:style>
        <p:txBody>
          <a:bodyPr/>
          <a:p>
            <a:pPr algn="ctr"/>
            <a:r>
              <a:rPr lang="en-US" altLang="zh-CN" sz="2400">
                <a:solidFill>
                  <a:schemeClr val="tx1"/>
                </a:solidFill>
                <a:latin typeface="Marker Felt Thin" panose="02000400000000000000" charset="0"/>
                <a:cs typeface="Marker Felt Thin" panose="02000400000000000000" charset="0"/>
              </a:rPr>
              <a:t>Awareness System...</a:t>
            </a:r>
            <a:endParaRPr lang="en-US" altLang="zh-CN" sz="2400">
              <a:solidFill>
                <a:schemeClr val="tx1"/>
              </a:solidFill>
              <a:latin typeface="Marker Felt Thin" panose="02000400000000000000" charset="0"/>
              <a:cs typeface="Marker Felt Thin" panose="02000400000000000000" charset="0"/>
            </a:endParaRPr>
          </a:p>
          <a:p>
            <a:pPr algn="ctr"/>
            <a:r>
              <a:rPr lang="en-US" altLang="zh-CN" sz="2800" b="1" i="1">
                <a:solidFill>
                  <a:schemeClr val="tx1"/>
                </a:solidFill>
                <a:latin typeface="Marker Felt Wide" panose="02000400000000000000" charset="0"/>
                <a:cs typeface="Marker Felt Wide" panose="02000400000000000000" charset="0"/>
              </a:rPr>
              <a:t>GOOD  IDEA !</a:t>
            </a:r>
            <a:endParaRPr lang="en-US" altLang="zh-CN" sz="2800" b="1" i="1">
              <a:solidFill>
                <a:schemeClr val="tx1"/>
              </a:solidFill>
              <a:latin typeface="Marker Felt Wide" panose="02000400000000000000" charset="0"/>
              <a:cs typeface="Marker Felt Wide" panose="02000400000000000000" charset="0"/>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TABLE_BEAUTIFY" val="smartTable{a74bcfd5-9c1d-499d-908c-3aec0e6d4acf}"/>
  <p:tag name="TABLE_ENDDRAG_ORIGIN_RECT" val="648*167"/>
  <p:tag name="TABLE_ENDDRAG_RECT" val="36*275*648*167"/>
</p:tagLst>
</file>

<file path=ppt/tags/tag2.xml><?xml version="1.0" encoding="utf-8"?>
<p:tagLst xmlns:p="http://schemas.openxmlformats.org/presentationml/2006/main">
  <p:tag name="KSO_WM_UNIT_TABLE_BEAUTIFY" val="smartTable{aae06d73-3cbf-4a32-a137-09ebe8c8e3ee}"/>
  <p:tag name="TABLE_ENDDRAG_ORIGIN_RECT" val="648*143"/>
  <p:tag name="TABLE_ENDDRAG_RECT" val="35*144*648*143"/>
</p:tagLst>
</file>

<file path=ppt/tags/tag3.xml><?xml version="1.0" encoding="utf-8"?>
<p:tagLst xmlns:p="http://schemas.openxmlformats.org/presentationml/2006/main">
  <p:tag name="KSO_WM_UNIT_TABLE_BEAUTIFY" val="smartTable{5acddbe8-467a-4736-b603-c2e911016bcd}"/>
  <p:tag name="TABLE_ENDDRAG_ORIGIN_RECT" val="649*139"/>
  <p:tag name="TABLE_ENDDRAG_RECT" val="35*145*649*139"/>
</p:tagLst>
</file>

<file path=ppt/tags/tag4.xml><?xml version="1.0" encoding="utf-8"?>
<p:tagLst xmlns:p="http://schemas.openxmlformats.org/presentationml/2006/main">
  <p:tag name="KSO_WM_UNIT_TABLE_BEAUTIFY" val="smartTable{aae06d73-3cbf-4a32-a137-09ebe8c8e3ee}"/>
  <p:tag name="TABLE_ENDDRAG_ORIGIN_RECT" val="648*143"/>
  <p:tag name="TABLE_ENDDRAG_RECT" val="35*144*648*143"/>
</p:tagLst>
</file>

<file path=ppt/tags/tag5.xml><?xml version="1.0" encoding="utf-8"?>
<p:tagLst xmlns:p="http://schemas.openxmlformats.org/presentationml/2006/main">
  <p:tag name="KSO_WM_UNIT_TABLE_BEAUTIFY" val="smartTable{f0cb78eb-50bc-4c0f-8808-adaf28e788f7}"/>
  <p:tag name="TABLE_ENDDRAG_ORIGIN_RECT" val="647*120"/>
  <p:tag name="TABLE_ENDDRAG_RECT" val="37*148*648*120"/>
</p:tagLst>
</file>

<file path=ppt/theme/theme1.xml><?xml version="1.0" encoding="utf-8"?>
<a:theme xmlns:a="http://schemas.openxmlformats.org/drawingml/2006/main" name="PPT-template-standard_August15">
  <a:themeElements>
    <a:clrScheme name="The University of Sydney_Color Theme">
      <a:dk1>
        <a:sysClr val="windowText" lastClr="000000"/>
      </a:dk1>
      <a:lt1>
        <a:sysClr val="window" lastClr="FFFFFF"/>
      </a:lt1>
      <a:dk2>
        <a:srgbClr val="0148A4"/>
      </a:dk2>
      <a:lt2>
        <a:srgbClr val="EEECE1"/>
      </a:lt2>
      <a:accent1>
        <a:srgbClr val="E64626"/>
      </a:accent1>
      <a:accent2>
        <a:srgbClr val="EF8025"/>
      </a:accent2>
      <a:accent3>
        <a:srgbClr val="FFB800"/>
      </a:accent3>
      <a:accent4>
        <a:srgbClr val="5C923E"/>
      </a:accent4>
      <a:accent5>
        <a:srgbClr val="5496DB"/>
      </a:accent5>
      <a:accent6>
        <a:srgbClr val="0148A4"/>
      </a:accent6>
      <a:hlink>
        <a:srgbClr val="E64626"/>
      </a:hlink>
      <a:folHlink>
        <a:srgbClr val="F05133"/>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5797</Words>
  <Application>WPS 文字</Application>
  <PresentationFormat>On-screen Show (4:3)</PresentationFormat>
  <Paragraphs>602</Paragraphs>
  <Slides>21</Slides>
  <Notes>0</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21</vt:i4>
      </vt:variant>
    </vt:vector>
  </HeadingPairs>
  <TitlesOfParts>
    <vt:vector size="45" baseType="lpstr">
      <vt:lpstr>Arial</vt:lpstr>
      <vt:lpstr>宋体</vt:lpstr>
      <vt:lpstr>Wingdings</vt:lpstr>
      <vt:lpstr>MS PGothic</vt:lpstr>
      <vt:lpstr>苹方-简</vt:lpstr>
      <vt:lpstr>Tw Cen MT</vt:lpstr>
      <vt:lpstr>Thonburi</vt:lpstr>
      <vt:lpstr>Tw Cen MT</vt:lpstr>
      <vt:lpstr>Lucida Grande</vt:lpstr>
      <vt:lpstr>Arial</vt:lpstr>
      <vt:lpstr>Lucida Grande</vt:lpstr>
      <vt:lpstr>Arial Bold</vt:lpstr>
      <vt:lpstr>Marker Felt Thin</vt:lpstr>
      <vt:lpstr>Marker Felt Wide</vt:lpstr>
      <vt:lpstr>Wingdings</vt:lpstr>
      <vt:lpstr>微软雅黑</vt:lpstr>
      <vt:lpstr>汉仪旗黑</vt:lpstr>
      <vt:lpstr>Calibri</vt:lpstr>
      <vt:lpstr>Helvetica Neue</vt:lpstr>
      <vt:lpstr>汉仪书宋二KW</vt:lpstr>
      <vt:lpstr>华文仿宋</vt:lpstr>
      <vt:lpstr>宋体</vt:lpstr>
      <vt:lpstr>Arial Unicode MS</vt:lpstr>
      <vt:lpstr>PPT-template-standard_August15</vt:lpstr>
      <vt:lpstr>WeChat as Gerontech: Towards Understanding Usability Issues of WeChat and Help Chinese Elders Keep in Touch with Their Family</vt:lpstr>
      <vt:lpstr>Motivation</vt:lpstr>
      <vt:lpstr>Motivation</vt:lpstr>
      <vt:lpstr>Aim</vt:lpstr>
      <vt:lpstr>Conceptual Model</vt:lpstr>
      <vt:lpstr>Research Questions</vt:lpstr>
      <vt:lpstr>Background: WeChat</vt:lpstr>
      <vt:lpstr>Literature Review</vt:lpstr>
      <vt:lpstr>Literature Review: MarkerClock vs WeChat</vt:lpstr>
      <vt:lpstr>Methodology</vt:lpstr>
      <vt:lpstr>Methodology</vt:lpstr>
      <vt:lpstr>Methodology</vt:lpstr>
      <vt:lpstr>Results: Think Aloud</vt:lpstr>
      <vt:lpstr>Results: Think Aloud</vt:lpstr>
      <vt:lpstr>Results: WeChat Usability Questionnaire</vt:lpstr>
      <vt:lpstr>Results: WeChat Usability Questionnaire</vt:lpstr>
      <vt:lpstr>Results: Cognitive Walkthrough</vt:lpstr>
      <vt:lpstr>Results: Cognitive Walkthrough</vt:lpstr>
      <vt:lpstr>Contribution</vt:lpstr>
      <vt:lpstr>Limitation and Future Work</vt:lpstr>
      <vt:lpstr>Thanks for listening!</vt:lpstr>
    </vt:vector>
  </TitlesOfParts>
  <Company>Fuji Xerox Australia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Davy Chileshe</dc:creator>
  <cp:lastModifiedBy>李昌浩</cp:lastModifiedBy>
  <cp:revision>185</cp:revision>
  <cp:lastPrinted>2022-11-07T08:29:44Z</cp:lastPrinted>
  <dcterms:created xsi:type="dcterms:W3CDTF">2022-11-07T08:29:44Z</dcterms:created>
  <dcterms:modified xsi:type="dcterms:W3CDTF">2022-11-07T08:29:44Z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4683DE5A7F17D64EF8C16863258CC1D3</vt:lpwstr>
  </property>
  <property fmtid="{D5CDD505-2E9C-101B-9397-08002B2CF9AE}" pid="3" name="KSOProductBuildVer">
    <vt:lpwstr>2052-4.6.1.7451</vt:lpwstr>
  </property>
</Properties>
</file>